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36576000" cy="3291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96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714500" y="1143000"/>
            <a:ext cx="34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1714500" y="1143000"/>
            <a:ext cx="34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7" name="Google Shape;87;p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1828799" y="1318262"/>
            <a:ext cx="32918401" cy="5486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21100"/>
              <a:buFont typeface="Calibri"/>
              <a:buNone/>
              <a:defRPr sz="211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74" name="Google Shape;74;p11"/>
          <p:cNvSpPr txBox="1">
            <a:spLocks noGrp="1"/>
          </p:cNvSpPr>
          <p:nvPr>
            <p:ph type="body" idx="1"/>
          </p:nvPr>
        </p:nvSpPr>
        <p:spPr>
          <a:xfrm rot="5400000">
            <a:off x="7425750" y="2084013"/>
            <a:ext cx="21724500" cy="32918401"/>
          </a:xfrm>
          <a:prstGeom prst="rect">
            <a:avLst/>
          </a:prstGeom>
          <a:noFill/>
          <a:ln>
            <a:noFill/>
          </a:ln>
        </p:spPr>
        <p:txBody>
          <a:bodyPr spcFirstLastPara="1" wrap="square" lIns="91425" tIns="91425" rIns="91425" bIns="91425" anchor="t" anchorCtr="0"/>
          <a:lstStyle>
            <a:lvl1pPr marL="457200" marR="0" lvl="0" indent="-1206500" algn="l" rtl="0">
              <a:lnSpc>
                <a:spcPct val="100000"/>
              </a:lnSpc>
              <a:spcBef>
                <a:spcPts val="3080"/>
              </a:spcBef>
              <a:spcAft>
                <a:spcPts val="0"/>
              </a:spcAft>
              <a:buClr>
                <a:schemeClr val="dk1"/>
              </a:buClr>
              <a:buSzPts val="15400"/>
              <a:buFont typeface="Arial"/>
              <a:buChar char="•"/>
              <a:defRPr sz="15400" b="0" i="0" u="none" strike="noStrike" cap="none">
                <a:solidFill>
                  <a:schemeClr val="dk1"/>
                </a:solidFill>
                <a:latin typeface="Calibri"/>
                <a:ea typeface="Calibri"/>
                <a:cs typeface="Calibri"/>
                <a:sym typeface="Calibri"/>
              </a:defRPr>
            </a:lvl1pPr>
            <a:lvl2pPr marL="914400" marR="0" lvl="1" indent="-1079500" algn="l" rtl="0">
              <a:lnSpc>
                <a:spcPct val="100000"/>
              </a:lnSpc>
              <a:spcBef>
                <a:spcPts val="2680"/>
              </a:spcBef>
              <a:spcAft>
                <a:spcPts val="0"/>
              </a:spcAft>
              <a:buClr>
                <a:schemeClr val="dk1"/>
              </a:buClr>
              <a:buSzPts val="13400"/>
              <a:buFont typeface="Arial"/>
              <a:buChar char="–"/>
              <a:defRPr sz="13400" b="0" i="0" u="none" strike="noStrike" cap="none">
                <a:solidFill>
                  <a:schemeClr val="dk1"/>
                </a:solidFill>
                <a:latin typeface="Calibri"/>
                <a:ea typeface="Calibri"/>
                <a:cs typeface="Calibri"/>
                <a:sym typeface="Calibri"/>
              </a:defRPr>
            </a:lvl2pPr>
            <a:lvl3pPr marL="1371600" marR="0" lvl="2" indent="-958850" algn="l" rtl="0">
              <a:lnSpc>
                <a:spcPct val="100000"/>
              </a:lnSpc>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3pPr>
            <a:lvl4pPr marL="1828800" marR="0" lvl="3"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4pPr>
            <a:lvl5pPr marL="2286000" marR="0" lvl="4"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5pPr>
            <a:lvl6pPr marL="2743200" marR="0" lvl="5"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6pPr>
            <a:lvl7pPr marL="3200400" marR="0" lvl="6"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7pPr>
            <a:lvl8pPr marL="3657600" marR="0" lvl="7"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8pPr>
            <a:lvl9pPr marL="4114800" marR="0" lvl="8"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16588800" y="11247065"/>
            <a:ext cx="28087200" cy="8229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21100"/>
              <a:buFont typeface="Calibri"/>
              <a:buNone/>
              <a:defRPr sz="211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80" name="Google Shape;80;p12"/>
          <p:cNvSpPr txBox="1">
            <a:spLocks noGrp="1"/>
          </p:cNvSpPr>
          <p:nvPr>
            <p:ph type="body" idx="1"/>
          </p:nvPr>
        </p:nvSpPr>
        <p:spPr>
          <a:xfrm rot="5400000">
            <a:off x="-175200" y="3322266"/>
            <a:ext cx="28087200" cy="24079199"/>
          </a:xfrm>
          <a:prstGeom prst="rect">
            <a:avLst/>
          </a:prstGeom>
          <a:noFill/>
          <a:ln>
            <a:noFill/>
          </a:ln>
        </p:spPr>
        <p:txBody>
          <a:bodyPr spcFirstLastPara="1" wrap="square" lIns="91425" tIns="91425" rIns="91425" bIns="91425" anchor="t" anchorCtr="0"/>
          <a:lstStyle>
            <a:lvl1pPr marL="457200" marR="0" lvl="0" indent="-1206500" algn="l" rtl="0">
              <a:lnSpc>
                <a:spcPct val="100000"/>
              </a:lnSpc>
              <a:spcBef>
                <a:spcPts val="3080"/>
              </a:spcBef>
              <a:spcAft>
                <a:spcPts val="0"/>
              </a:spcAft>
              <a:buClr>
                <a:schemeClr val="dk1"/>
              </a:buClr>
              <a:buSzPts val="15400"/>
              <a:buFont typeface="Arial"/>
              <a:buChar char="•"/>
              <a:defRPr sz="15400" b="0" i="0" u="none" strike="noStrike" cap="none">
                <a:solidFill>
                  <a:schemeClr val="dk1"/>
                </a:solidFill>
                <a:latin typeface="Calibri"/>
                <a:ea typeface="Calibri"/>
                <a:cs typeface="Calibri"/>
                <a:sym typeface="Calibri"/>
              </a:defRPr>
            </a:lvl1pPr>
            <a:lvl2pPr marL="914400" marR="0" lvl="1" indent="-1079500" algn="l" rtl="0">
              <a:lnSpc>
                <a:spcPct val="100000"/>
              </a:lnSpc>
              <a:spcBef>
                <a:spcPts val="2680"/>
              </a:spcBef>
              <a:spcAft>
                <a:spcPts val="0"/>
              </a:spcAft>
              <a:buClr>
                <a:schemeClr val="dk1"/>
              </a:buClr>
              <a:buSzPts val="13400"/>
              <a:buFont typeface="Arial"/>
              <a:buChar char="–"/>
              <a:defRPr sz="13400" b="0" i="0" u="none" strike="noStrike" cap="none">
                <a:solidFill>
                  <a:schemeClr val="dk1"/>
                </a:solidFill>
                <a:latin typeface="Calibri"/>
                <a:ea typeface="Calibri"/>
                <a:cs typeface="Calibri"/>
                <a:sym typeface="Calibri"/>
              </a:defRPr>
            </a:lvl2pPr>
            <a:lvl3pPr marL="1371600" marR="0" lvl="2" indent="-958850" algn="l" rtl="0">
              <a:lnSpc>
                <a:spcPct val="100000"/>
              </a:lnSpc>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3pPr>
            <a:lvl4pPr marL="1828800" marR="0" lvl="3"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4pPr>
            <a:lvl5pPr marL="2286000" marR="0" lvl="4"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5pPr>
            <a:lvl6pPr marL="2743200" marR="0" lvl="5"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6pPr>
            <a:lvl7pPr marL="3200400" marR="0" lvl="6"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7pPr>
            <a:lvl8pPr marL="3657600" marR="0" lvl="7"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8pPr>
            <a:lvl9pPr marL="4114800" marR="0" lvl="8"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2743199" y="10226042"/>
            <a:ext cx="31089601" cy="7056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21100"/>
              <a:buFont typeface="Calibri"/>
              <a:buNone/>
              <a:defRPr sz="211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21" name="Google Shape;21;p3"/>
          <p:cNvSpPr txBox="1">
            <a:spLocks noGrp="1"/>
          </p:cNvSpPr>
          <p:nvPr>
            <p:ph type="subTitle" idx="1"/>
          </p:nvPr>
        </p:nvSpPr>
        <p:spPr>
          <a:xfrm>
            <a:off x="5486399" y="18653759"/>
            <a:ext cx="25603200" cy="8412600"/>
          </a:xfrm>
          <a:prstGeom prst="rect">
            <a:avLst/>
          </a:prstGeom>
          <a:noFill/>
          <a:ln>
            <a:noFill/>
          </a:ln>
        </p:spPr>
        <p:txBody>
          <a:bodyPr spcFirstLastPara="1" wrap="square" lIns="91425" tIns="91425" rIns="91425" bIns="91425" anchor="t" anchorCtr="0"/>
          <a:lstStyle>
            <a:lvl1pPr marR="0" lvl="0" algn="ctr" rtl="0">
              <a:lnSpc>
                <a:spcPct val="100000"/>
              </a:lnSpc>
              <a:spcBef>
                <a:spcPts val="3080"/>
              </a:spcBef>
              <a:spcAft>
                <a:spcPts val="0"/>
              </a:spcAft>
              <a:buClr>
                <a:srgbClr val="888888"/>
              </a:buClr>
              <a:buSzPts val="15400"/>
              <a:buFont typeface="Arial"/>
              <a:buNone/>
              <a:defRPr sz="15400" b="0" i="0" u="none" strike="noStrike" cap="none">
                <a:solidFill>
                  <a:srgbClr val="888888"/>
                </a:solidFill>
                <a:latin typeface="Calibri"/>
                <a:ea typeface="Calibri"/>
                <a:cs typeface="Calibri"/>
                <a:sym typeface="Calibri"/>
              </a:defRPr>
            </a:lvl1pPr>
            <a:lvl2pPr marR="0" lvl="1" algn="ctr" rtl="0">
              <a:lnSpc>
                <a:spcPct val="100000"/>
              </a:lnSpc>
              <a:spcBef>
                <a:spcPts val="2680"/>
              </a:spcBef>
              <a:spcAft>
                <a:spcPts val="0"/>
              </a:spcAft>
              <a:buClr>
                <a:srgbClr val="888888"/>
              </a:buClr>
              <a:buSzPts val="13400"/>
              <a:buFont typeface="Arial"/>
              <a:buNone/>
              <a:defRPr sz="13400" b="0" i="0" u="none" strike="noStrike" cap="none">
                <a:solidFill>
                  <a:srgbClr val="888888"/>
                </a:solidFill>
                <a:latin typeface="Calibri"/>
                <a:ea typeface="Calibri"/>
                <a:cs typeface="Calibri"/>
                <a:sym typeface="Calibri"/>
              </a:defRPr>
            </a:lvl2pPr>
            <a:lvl3pPr marR="0" lvl="2" algn="ctr" rtl="0">
              <a:lnSpc>
                <a:spcPct val="100000"/>
              </a:lnSpc>
              <a:spcBef>
                <a:spcPts val="2300"/>
              </a:spcBef>
              <a:spcAft>
                <a:spcPts val="0"/>
              </a:spcAft>
              <a:buClr>
                <a:srgbClr val="888888"/>
              </a:buClr>
              <a:buSzPts val="11500"/>
              <a:buFont typeface="Arial"/>
              <a:buNone/>
              <a:defRPr sz="11500" b="0" i="0" u="none" strike="noStrike" cap="none">
                <a:solidFill>
                  <a:srgbClr val="888888"/>
                </a:solidFill>
                <a:latin typeface="Calibri"/>
                <a:ea typeface="Calibri"/>
                <a:cs typeface="Calibri"/>
                <a:sym typeface="Calibri"/>
              </a:defRPr>
            </a:lvl3pPr>
            <a:lvl4pPr marR="0" lvl="3" algn="ctr" rtl="0">
              <a:lnSpc>
                <a:spcPct val="100000"/>
              </a:lnSpc>
              <a:spcBef>
                <a:spcPts val="1920"/>
              </a:spcBef>
              <a:spcAft>
                <a:spcPts val="0"/>
              </a:spcAft>
              <a:buClr>
                <a:srgbClr val="888888"/>
              </a:buClr>
              <a:buSzPts val="9600"/>
              <a:buFont typeface="Arial"/>
              <a:buNone/>
              <a:defRPr sz="9600" b="0" i="0" u="none" strike="noStrike" cap="none">
                <a:solidFill>
                  <a:srgbClr val="888888"/>
                </a:solidFill>
                <a:latin typeface="Calibri"/>
                <a:ea typeface="Calibri"/>
                <a:cs typeface="Calibri"/>
                <a:sym typeface="Calibri"/>
              </a:defRPr>
            </a:lvl4pPr>
            <a:lvl5pPr marR="0" lvl="4" algn="ctr" rtl="0">
              <a:lnSpc>
                <a:spcPct val="100000"/>
              </a:lnSpc>
              <a:spcBef>
                <a:spcPts val="1920"/>
              </a:spcBef>
              <a:spcAft>
                <a:spcPts val="0"/>
              </a:spcAft>
              <a:buClr>
                <a:srgbClr val="888888"/>
              </a:buClr>
              <a:buSzPts val="9600"/>
              <a:buFont typeface="Arial"/>
              <a:buNone/>
              <a:defRPr sz="9600" b="0" i="0" u="none" strike="noStrike" cap="none">
                <a:solidFill>
                  <a:srgbClr val="888888"/>
                </a:solidFill>
                <a:latin typeface="Calibri"/>
                <a:ea typeface="Calibri"/>
                <a:cs typeface="Calibri"/>
                <a:sym typeface="Calibri"/>
              </a:defRPr>
            </a:lvl5pPr>
            <a:lvl6pPr marR="0" lvl="5" algn="ctr" rtl="0">
              <a:lnSpc>
                <a:spcPct val="100000"/>
              </a:lnSpc>
              <a:spcBef>
                <a:spcPts val="1920"/>
              </a:spcBef>
              <a:spcAft>
                <a:spcPts val="0"/>
              </a:spcAft>
              <a:buClr>
                <a:srgbClr val="888888"/>
              </a:buClr>
              <a:buSzPts val="9600"/>
              <a:buFont typeface="Arial"/>
              <a:buNone/>
              <a:defRPr sz="9600" b="0" i="0" u="none" strike="noStrike" cap="none">
                <a:solidFill>
                  <a:srgbClr val="888888"/>
                </a:solidFill>
                <a:latin typeface="Calibri"/>
                <a:ea typeface="Calibri"/>
                <a:cs typeface="Calibri"/>
                <a:sym typeface="Calibri"/>
              </a:defRPr>
            </a:lvl6pPr>
            <a:lvl7pPr marR="0" lvl="6" algn="ctr" rtl="0">
              <a:lnSpc>
                <a:spcPct val="100000"/>
              </a:lnSpc>
              <a:spcBef>
                <a:spcPts val="1920"/>
              </a:spcBef>
              <a:spcAft>
                <a:spcPts val="0"/>
              </a:spcAft>
              <a:buClr>
                <a:srgbClr val="888888"/>
              </a:buClr>
              <a:buSzPts val="9600"/>
              <a:buFont typeface="Arial"/>
              <a:buNone/>
              <a:defRPr sz="9600" b="0" i="0" u="none" strike="noStrike" cap="none">
                <a:solidFill>
                  <a:srgbClr val="888888"/>
                </a:solidFill>
                <a:latin typeface="Calibri"/>
                <a:ea typeface="Calibri"/>
                <a:cs typeface="Calibri"/>
                <a:sym typeface="Calibri"/>
              </a:defRPr>
            </a:lvl7pPr>
            <a:lvl8pPr marR="0" lvl="7" algn="ctr" rtl="0">
              <a:lnSpc>
                <a:spcPct val="100000"/>
              </a:lnSpc>
              <a:spcBef>
                <a:spcPts val="1920"/>
              </a:spcBef>
              <a:spcAft>
                <a:spcPts val="0"/>
              </a:spcAft>
              <a:buClr>
                <a:srgbClr val="888888"/>
              </a:buClr>
              <a:buSzPts val="9600"/>
              <a:buFont typeface="Arial"/>
              <a:buNone/>
              <a:defRPr sz="9600" b="0" i="0" u="none" strike="noStrike" cap="none">
                <a:solidFill>
                  <a:srgbClr val="888888"/>
                </a:solidFill>
                <a:latin typeface="Calibri"/>
                <a:ea typeface="Calibri"/>
                <a:cs typeface="Calibri"/>
                <a:sym typeface="Calibri"/>
              </a:defRPr>
            </a:lvl8pPr>
            <a:lvl9pPr marR="0" lvl="8" algn="ctr" rtl="0">
              <a:lnSpc>
                <a:spcPct val="100000"/>
              </a:lnSpc>
              <a:spcBef>
                <a:spcPts val="1920"/>
              </a:spcBef>
              <a:spcAft>
                <a:spcPts val="0"/>
              </a:spcAft>
              <a:buClr>
                <a:srgbClr val="888888"/>
              </a:buClr>
              <a:buSzPts val="9600"/>
              <a:buFont typeface="Arial"/>
              <a:buNone/>
              <a:defRPr sz="9600" b="0" i="0" u="none" strike="noStrike" cap="none">
                <a:solidFill>
                  <a:srgbClr val="888888"/>
                </a:solidFill>
                <a:latin typeface="Calibri"/>
                <a:ea typeface="Calibri"/>
                <a:cs typeface="Calibri"/>
                <a:sym typeface="Calibri"/>
              </a:defRPr>
            </a:lvl9pPr>
          </a:lstStyle>
          <a:p>
            <a:endParaRPr/>
          </a:p>
        </p:txBody>
      </p:sp>
      <p:sp>
        <p:nvSpPr>
          <p:cNvPr id="22" name="Google Shape;22;p3"/>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1828799" y="1318262"/>
            <a:ext cx="32918401" cy="5486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21100"/>
              <a:buFont typeface="Calibri"/>
              <a:buNone/>
              <a:defRPr sz="211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27" name="Google Shape;27;p4"/>
          <p:cNvSpPr txBox="1">
            <a:spLocks noGrp="1"/>
          </p:cNvSpPr>
          <p:nvPr>
            <p:ph type="body" idx="1"/>
          </p:nvPr>
        </p:nvSpPr>
        <p:spPr>
          <a:xfrm>
            <a:off x="1828799" y="7680963"/>
            <a:ext cx="32918401" cy="21724500"/>
          </a:xfrm>
          <a:prstGeom prst="rect">
            <a:avLst/>
          </a:prstGeom>
          <a:noFill/>
          <a:ln>
            <a:noFill/>
          </a:ln>
        </p:spPr>
        <p:txBody>
          <a:bodyPr spcFirstLastPara="1" wrap="square" lIns="91425" tIns="91425" rIns="91425" bIns="91425" anchor="t" anchorCtr="0"/>
          <a:lstStyle>
            <a:lvl1pPr marL="457200" marR="0" lvl="0" indent="-1206500" algn="l" rtl="0">
              <a:lnSpc>
                <a:spcPct val="100000"/>
              </a:lnSpc>
              <a:spcBef>
                <a:spcPts val="3080"/>
              </a:spcBef>
              <a:spcAft>
                <a:spcPts val="0"/>
              </a:spcAft>
              <a:buClr>
                <a:schemeClr val="dk1"/>
              </a:buClr>
              <a:buSzPts val="15400"/>
              <a:buFont typeface="Arial"/>
              <a:buChar char="•"/>
              <a:defRPr sz="15400" b="0" i="0" u="none" strike="noStrike" cap="none">
                <a:solidFill>
                  <a:schemeClr val="dk1"/>
                </a:solidFill>
                <a:latin typeface="Calibri"/>
                <a:ea typeface="Calibri"/>
                <a:cs typeface="Calibri"/>
                <a:sym typeface="Calibri"/>
              </a:defRPr>
            </a:lvl1pPr>
            <a:lvl2pPr marL="914400" marR="0" lvl="1" indent="-1079500" algn="l" rtl="0">
              <a:lnSpc>
                <a:spcPct val="100000"/>
              </a:lnSpc>
              <a:spcBef>
                <a:spcPts val="2680"/>
              </a:spcBef>
              <a:spcAft>
                <a:spcPts val="0"/>
              </a:spcAft>
              <a:buClr>
                <a:schemeClr val="dk1"/>
              </a:buClr>
              <a:buSzPts val="13400"/>
              <a:buFont typeface="Arial"/>
              <a:buChar char="–"/>
              <a:defRPr sz="13400" b="0" i="0" u="none" strike="noStrike" cap="none">
                <a:solidFill>
                  <a:schemeClr val="dk1"/>
                </a:solidFill>
                <a:latin typeface="Calibri"/>
                <a:ea typeface="Calibri"/>
                <a:cs typeface="Calibri"/>
                <a:sym typeface="Calibri"/>
              </a:defRPr>
            </a:lvl2pPr>
            <a:lvl3pPr marL="1371600" marR="0" lvl="2" indent="-958850" algn="l" rtl="0">
              <a:lnSpc>
                <a:spcPct val="100000"/>
              </a:lnSpc>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3pPr>
            <a:lvl4pPr marL="1828800" marR="0" lvl="3"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4pPr>
            <a:lvl5pPr marL="2286000" marR="0" lvl="4"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5pPr>
            <a:lvl6pPr marL="2743200" marR="0" lvl="5"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6pPr>
            <a:lvl7pPr marL="3200400" marR="0" lvl="6"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7pPr>
            <a:lvl8pPr marL="3657600" marR="0" lvl="7"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8pPr>
            <a:lvl9pPr marL="4114800" marR="0" lvl="8"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2889251" y="21153120"/>
            <a:ext cx="31089601" cy="6537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9200"/>
              <a:buFont typeface="Calibri"/>
              <a:buNone/>
              <a:defRPr sz="19200" b="1"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33" name="Google Shape;33;p5"/>
          <p:cNvSpPr txBox="1">
            <a:spLocks noGrp="1"/>
          </p:cNvSpPr>
          <p:nvPr>
            <p:ph type="body" idx="1"/>
          </p:nvPr>
        </p:nvSpPr>
        <p:spPr>
          <a:xfrm>
            <a:off x="2889251" y="13952225"/>
            <a:ext cx="31089601" cy="7200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1920"/>
              </a:spcBef>
              <a:spcAft>
                <a:spcPts val="0"/>
              </a:spcAft>
              <a:buClr>
                <a:srgbClr val="888888"/>
              </a:buClr>
              <a:buSzPts val="9600"/>
              <a:buFont typeface="Arial"/>
              <a:buNone/>
              <a:defRPr sz="96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1720"/>
              </a:spcBef>
              <a:spcAft>
                <a:spcPts val="0"/>
              </a:spcAft>
              <a:buClr>
                <a:srgbClr val="888888"/>
              </a:buClr>
              <a:buSzPts val="8600"/>
              <a:buFont typeface="Arial"/>
              <a:buNone/>
              <a:defRPr sz="86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1540"/>
              </a:spcBef>
              <a:spcAft>
                <a:spcPts val="0"/>
              </a:spcAft>
              <a:buClr>
                <a:srgbClr val="888888"/>
              </a:buClr>
              <a:buSzPts val="7700"/>
              <a:buFont typeface="Arial"/>
              <a:buNone/>
              <a:defRPr sz="77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1340"/>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1340"/>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1340"/>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1340"/>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1340"/>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1340"/>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9pPr>
          </a:lstStyle>
          <a:p>
            <a:endParaRPr/>
          </a:p>
        </p:txBody>
      </p:sp>
      <p:sp>
        <p:nvSpPr>
          <p:cNvPr id="34" name="Google Shape;34;p5"/>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1828799" y="1318262"/>
            <a:ext cx="32918401" cy="5486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21100"/>
              <a:buFont typeface="Calibri"/>
              <a:buNone/>
              <a:defRPr sz="211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39" name="Google Shape;39;p6"/>
          <p:cNvSpPr txBox="1">
            <a:spLocks noGrp="1"/>
          </p:cNvSpPr>
          <p:nvPr>
            <p:ph type="body" idx="1"/>
          </p:nvPr>
        </p:nvSpPr>
        <p:spPr>
          <a:xfrm>
            <a:off x="1828799" y="7680963"/>
            <a:ext cx="16154400" cy="21724500"/>
          </a:xfrm>
          <a:prstGeom prst="rect">
            <a:avLst/>
          </a:prstGeom>
          <a:noFill/>
          <a:ln>
            <a:noFill/>
          </a:ln>
        </p:spPr>
        <p:txBody>
          <a:bodyPr spcFirstLastPara="1" wrap="square" lIns="91425" tIns="91425" rIns="91425" bIns="91425" anchor="t" anchorCtr="0"/>
          <a:lstStyle>
            <a:lvl1pPr marL="457200" marR="0" lvl="0" indent="-1079500" algn="l" rtl="0">
              <a:lnSpc>
                <a:spcPct val="100000"/>
              </a:lnSpc>
              <a:spcBef>
                <a:spcPts val="2680"/>
              </a:spcBef>
              <a:spcAft>
                <a:spcPts val="0"/>
              </a:spcAft>
              <a:buClr>
                <a:schemeClr val="dk1"/>
              </a:buClr>
              <a:buSzPts val="13400"/>
              <a:buFont typeface="Arial"/>
              <a:buChar char="•"/>
              <a:defRPr sz="13400" b="0" i="0" u="none" strike="noStrike" cap="none">
                <a:solidFill>
                  <a:schemeClr val="dk1"/>
                </a:solidFill>
                <a:latin typeface="Calibri"/>
                <a:ea typeface="Calibri"/>
                <a:cs typeface="Calibri"/>
                <a:sym typeface="Calibri"/>
              </a:defRPr>
            </a:lvl1pPr>
            <a:lvl2pPr marL="914400" marR="0" lvl="1" indent="-958850" algn="l" rtl="0">
              <a:lnSpc>
                <a:spcPct val="100000"/>
              </a:lnSpc>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2pPr>
            <a:lvl3pPr marL="1371600" marR="0" lvl="2"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3pPr>
            <a:lvl4pPr marL="1828800" marR="0" lvl="3"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4pPr>
            <a:lvl5pPr marL="2286000" marR="0" lvl="4"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5pPr>
            <a:lvl6pPr marL="2743200" marR="0" lvl="5"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6pPr>
            <a:lvl7pPr marL="3200400" marR="0" lvl="6"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7pPr>
            <a:lvl8pPr marL="3657600" marR="0" lvl="7"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8pPr>
            <a:lvl9pPr marL="4114800" marR="0" lvl="8"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2"/>
          </p:nvPr>
        </p:nvSpPr>
        <p:spPr>
          <a:xfrm>
            <a:off x="18592798" y="7680963"/>
            <a:ext cx="16154400" cy="21724500"/>
          </a:xfrm>
          <a:prstGeom prst="rect">
            <a:avLst/>
          </a:prstGeom>
          <a:noFill/>
          <a:ln>
            <a:noFill/>
          </a:ln>
        </p:spPr>
        <p:txBody>
          <a:bodyPr spcFirstLastPara="1" wrap="square" lIns="91425" tIns="91425" rIns="91425" bIns="91425" anchor="t" anchorCtr="0"/>
          <a:lstStyle>
            <a:lvl1pPr marL="457200" marR="0" lvl="0" indent="-1079500" algn="l" rtl="0">
              <a:lnSpc>
                <a:spcPct val="100000"/>
              </a:lnSpc>
              <a:spcBef>
                <a:spcPts val="2680"/>
              </a:spcBef>
              <a:spcAft>
                <a:spcPts val="0"/>
              </a:spcAft>
              <a:buClr>
                <a:schemeClr val="dk1"/>
              </a:buClr>
              <a:buSzPts val="13400"/>
              <a:buFont typeface="Arial"/>
              <a:buChar char="•"/>
              <a:defRPr sz="13400" b="0" i="0" u="none" strike="noStrike" cap="none">
                <a:solidFill>
                  <a:schemeClr val="dk1"/>
                </a:solidFill>
                <a:latin typeface="Calibri"/>
                <a:ea typeface="Calibri"/>
                <a:cs typeface="Calibri"/>
                <a:sym typeface="Calibri"/>
              </a:defRPr>
            </a:lvl1pPr>
            <a:lvl2pPr marL="914400" marR="0" lvl="1" indent="-958850" algn="l" rtl="0">
              <a:lnSpc>
                <a:spcPct val="100000"/>
              </a:lnSpc>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2pPr>
            <a:lvl3pPr marL="1371600" marR="0" lvl="2"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3pPr>
            <a:lvl4pPr marL="1828800" marR="0" lvl="3"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4pPr>
            <a:lvl5pPr marL="2286000" marR="0" lvl="4"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5pPr>
            <a:lvl6pPr marL="2743200" marR="0" lvl="5"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6pPr>
            <a:lvl7pPr marL="3200400" marR="0" lvl="6"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7pPr>
            <a:lvl8pPr marL="3657600" marR="0" lvl="7"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8pPr>
            <a:lvl9pPr marL="4114800" marR="0" lvl="8"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1828799" y="1318262"/>
            <a:ext cx="32918401" cy="5486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21100"/>
              <a:buFont typeface="Calibri"/>
              <a:buNone/>
              <a:defRPr sz="211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46" name="Google Shape;46;p7"/>
          <p:cNvSpPr txBox="1">
            <a:spLocks noGrp="1"/>
          </p:cNvSpPr>
          <p:nvPr>
            <p:ph type="body" idx="1"/>
          </p:nvPr>
        </p:nvSpPr>
        <p:spPr>
          <a:xfrm>
            <a:off x="1828799" y="7368542"/>
            <a:ext cx="16160700" cy="30708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2300"/>
              </a:spcBef>
              <a:spcAft>
                <a:spcPts val="0"/>
              </a:spcAft>
              <a:buClr>
                <a:schemeClr val="dk1"/>
              </a:buClr>
              <a:buSzPts val="11500"/>
              <a:buFont typeface="Arial"/>
              <a:buNone/>
              <a:defRPr sz="115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920"/>
              </a:spcBef>
              <a:spcAft>
                <a:spcPts val="0"/>
              </a:spcAft>
              <a:buClr>
                <a:schemeClr val="dk1"/>
              </a:buClr>
              <a:buSzPts val="9600"/>
              <a:buFont typeface="Arial"/>
              <a:buNone/>
              <a:defRPr sz="96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1720"/>
              </a:spcBef>
              <a:spcAft>
                <a:spcPts val="0"/>
              </a:spcAft>
              <a:buClr>
                <a:schemeClr val="dk1"/>
              </a:buClr>
              <a:buSzPts val="8600"/>
              <a:buFont typeface="Arial"/>
              <a:buNone/>
              <a:defRPr sz="86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2"/>
          </p:nvPr>
        </p:nvSpPr>
        <p:spPr>
          <a:xfrm>
            <a:off x="1828799" y="10439400"/>
            <a:ext cx="16160700" cy="18966300"/>
          </a:xfrm>
          <a:prstGeom prst="rect">
            <a:avLst/>
          </a:prstGeom>
          <a:noFill/>
          <a:ln>
            <a:noFill/>
          </a:ln>
        </p:spPr>
        <p:txBody>
          <a:bodyPr spcFirstLastPara="1" wrap="square" lIns="91425" tIns="91425" rIns="91425" bIns="91425" anchor="t" anchorCtr="0"/>
          <a:lstStyle>
            <a:lvl1pPr marL="457200" marR="0" lvl="0" indent="-958850" algn="l" rtl="0">
              <a:lnSpc>
                <a:spcPct val="100000"/>
              </a:lnSpc>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1pPr>
            <a:lvl2pPr marL="914400" marR="0" lvl="1"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2pPr>
            <a:lvl3pPr marL="1371600" marR="0" lvl="2"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3pPr>
            <a:lvl4pPr marL="1828800" marR="0" lvl="3"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4pPr>
            <a:lvl5pPr marL="2286000" marR="0" lvl="4"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5pPr>
            <a:lvl6pPr marL="2743200" marR="0" lvl="5"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6pPr>
            <a:lvl7pPr marL="3200400" marR="0" lvl="6"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7pPr>
            <a:lvl8pPr marL="3657600" marR="0" lvl="7"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8pPr>
            <a:lvl9pPr marL="4114800" marR="0" lvl="8"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3"/>
          </p:nvPr>
        </p:nvSpPr>
        <p:spPr>
          <a:xfrm>
            <a:off x="18580102" y="7368542"/>
            <a:ext cx="16167000" cy="30708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2300"/>
              </a:spcBef>
              <a:spcAft>
                <a:spcPts val="0"/>
              </a:spcAft>
              <a:buClr>
                <a:schemeClr val="dk1"/>
              </a:buClr>
              <a:buSzPts val="11500"/>
              <a:buFont typeface="Arial"/>
              <a:buNone/>
              <a:defRPr sz="115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920"/>
              </a:spcBef>
              <a:spcAft>
                <a:spcPts val="0"/>
              </a:spcAft>
              <a:buClr>
                <a:schemeClr val="dk1"/>
              </a:buClr>
              <a:buSzPts val="9600"/>
              <a:buFont typeface="Arial"/>
              <a:buNone/>
              <a:defRPr sz="96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1720"/>
              </a:spcBef>
              <a:spcAft>
                <a:spcPts val="0"/>
              </a:spcAft>
              <a:buClr>
                <a:schemeClr val="dk1"/>
              </a:buClr>
              <a:buSzPts val="8600"/>
              <a:buFont typeface="Arial"/>
              <a:buNone/>
              <a:defRPr sz="86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540"/>
              </a:spcBef>
              <a:spcAft>
                <a:spcPts val="0"/>
              </a:spcAft>
              <a:buClr>
                <a:schemeClr val="dk1"/>
              </a:buClr>
              <a:buSzPts val="7700"/>
              <a:buFont typeface="Arial"/>
              <a:buNone/>
              <a:defRPr sz="7700" b="1"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4"/>
          </p:nvPr>
        </p:nvSpPr>
        <p:spPr>
          <a:xfrm>
            <a:off x="18580102" y="10439400"/>
            <a:ext cx="16167000" cy="18966300"/>
          </a:xfrm>
          <a:prstGeom prst="rect">
            <a:avLst/>
          </a:prstGeom>
          <a:noFill/>
          <a:ln>
            <a:noFill/>
          </a:ln>
        </p:spPr>
        <p:txBody>
          <a:bodyPr spcFirstLastPara="1" wrap="square" lIns="91425" tIns="91425" rIns="91425" bIns="91425" anchor="t" anchorCtr="0"/>
          <a:lstStyle>
            <a:lvl1pPr marL="457200" marR="0" lvl="0" indent="-958850" algn="l" rtl="0">
              <a:lnSpc>
                <a:spcPct val="100000"/>
              </a:lnSpc>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1pPr>
            <a:lvl2pPr marL="914400" marR="0" lvl="1"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2pPr>
            <a:lvl3pPr marL="1371600" marR="0" lvl="2" indent="-774700" algn="l" rtl="0">
              <a:lnSpc>
                <a:spcPct val="100000"/>
              </a:lnSpc>
              <a:spcBef>
                <a:spcPts val="1720"/>
              </a:spcBef>
              <a:spcAft>
                <a:spcPts val="0"/>
              </a:spcAft>
              <a:buClr>
                <a:schemeClr val="dk1"/>
              </a:buClr>
              <a:buSzPts val="8600"/>
              <a:buFont typeface="Arial"/>
              <a:buChar char="•"/>
              <a:defRPr sz="8600" b="0" i="0" u="none" strike="noStrike" cap="none">
                <a:solidFill>
                  <a:schemeClr val="dk1"/>
                </a:solidFill>
                <a:latin typeface="Calibri"/>
                <a:ea typeface="Calibri"/>
                <a:cs typeface="Calibri"/>
                <a:sym typeface="Calibri"/>
              </a:defRPr>
            </a:lvl3pPr>
            <a:lvl4pPr marL="1828800" marR="0" lvl="3"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4pPr>
            <a:lvl5pPr marL="2286000" marR="0" lvl="4"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5pPr>
            <a:lvl6pPr marL="2743200" marR="0" lvl="5"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6pPr>
            <a:lvl7pPr marL="3200400" marR="0" lvl="6"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7pPr>
            <a:lvl8pPr marL="3657600" marR="0" lvl="7"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8pPr>
            <a:lvl9pPr marL="4114800" marR="0" lvl="8" indent="-717550" algn="l" rtl="0">
              <a:lnSpc>
                <a:spcPct val="100000"/>
              </a:lnSpc>
              <a:spcBef>
                <a:spcPts val="1540"/>
              </a:spcBef>
              <a:spcAft>
                <a:spcPts val="0"/>
              </a:spcAft>
              <a:buClr>
                <a:schemeClr val="dk1"/>
              </a:buClr>
              <a:buSzPts val="7700"/>
              <a:buFont typeface="Arial"/>
              <a:buChar char="•"/>
              <a:defRPr sz="77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1828799" y="1318262"/>
            <a:ext cx="32918401" cy="5486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21100"/>
              <a:buFont typeface="Calibri"/>
              <a:buNone/>
              <a:defRPr sz="211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55" name="Google Shape;55;p8"/>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1828802" y="1310640"/>
            <a:ext cx="12033299" cy="5577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9600"/>
              <a:buFont typeface="Calibri"/>
              <a:buNone/>
              <a:defRPr sz="9600" b="1"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14300200" y="1310642"/>
            <a:ext cx="20447100" cy="28094999"/>
          </a:xfrm>
          <a:prstGeom prst="rect">
            <a:avLst/>
          </a:prstGeom>
          <a:noFill/>
          <a:ln>
            <a:noFill/>
          </a:ln>
        </p:spPr>
        <p:txBody>
          <a:bodyPr spcFirstLastPara="1" wrap="square" lIns="91425" tIns="91425" rIns="91425" bIns="91425" anchor="t" anchorCtr="0"/>
          <a:lstStyle>
            <a:lvl1pPr marL="457200" marR="0" lvl="0" indent="-1206500" algn="l" rtl="0">
              <a:lnSpc>
                <a:spcPct val="100000"/>
              </a:lnSpc>
              <a:spcBef>
                <a:spcPts val="3080"/>
              </a:spcBef>
              <a:spcAft>
                <a:spcPts val="0"/>
              </a:spcAft>
              <a:buClr>
                <a:schemeClr val="dk1"/>
              </a:buClr>
              <a:buSzPts val="15400"/>
              <a:buFont typeface="Arial"/>
              <a:buChar char="•"/>
              <a:defRPr sz="15400" b="0" i="0" u="none" strike="noStrike" cap="none">
                <a:solidFill>
                  <a:schemeClr val="dk1"/>
                </a:solidFill>
                <a:latin typeface="Calibri"/>
                <a:ea typeface="Calibri"/>
                <a:cs typeface="Calibri"/>
                <a:sym typeface="Calibri"/>
              </a:defRPr>
            </a:lvl1pPr>
            <a:lvl2pPr marL="914400" marR="0" lvl="1" indent="-1079500" algn="l" rtl="0">
              <a:lnSpc>
                <a:spcPct val="100000"/>
              </a:lnSpc>
              <a:spcBef>
                <a:spcPts val="2680"/>
              </a:spcBef>
              <a:spcAft>
                <a:spcPts val="0"/>
              </a:spcAft>
              <a:buClr>
                <a:schemeClr val="dk1"/>
              </a:buClr>
              <a:buSzPts val="13400"/>
              <a:buFont typeface="Arial"/>
              <a:buChar char="–"/>
              <a:defRPr sz="13400" b="0" i="0" u="none" strike="noStrike" cap="none">
                <a:solidFill>
                  <a:schemeClr val="dk1"/>
                </a:solidFill>
                <a:latin typeface="Calibri"/>
                <a:ea typeface="Calibri"/>
                <a:cs typeface="Calibri"/>
                <a:sym typeface="Calibri"/>
              </a:defRPr>
            </a:lvl2pPr>
            <a:lvl3pPr marL="1371600" marR="0" lvl="2" indent="-958850" algn="l" rtl="0">
              <a:lnSpc>
                <a:spcPct val="100000"/>
              </a:lnSpc>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3pPr>
            <a:lvl4pPr marL="1828800" marR="0" lvl="3"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4pPr>
            <a:lvl5pPr marL="2286000" marR="0" lvl="4"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5pPr>
            <a:lvl6pPr marL="2743200" marR="0" lvl="5"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6pPr>
            <a:lvl7pPr marL="3200400" marR="0" lvl="6"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7pPr>
            <a:lvl8pPr marL="3657600" marR="0" lvl="7"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8pPr>
            <a:lvl9pPr marL="4114800" marR="0" lvl="8"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1828802" y="6888482"/>
            <a:ext cx="12033299" cy="22517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340"/>
              </a:spcBef>
              <a:spcAft>
                <a:spcPts val="0"/>
              </a:spcAft>
              <a:buClr>
                <a:schemeClr val="dk1"/>
              </a:buClr>
              <a:buSzPts val="6700"/>
              <a:buFont typeface="Arial"/>
              <a:buNone/>
              <a:defRPr sz="67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160"/>
              </a:spcBef>
              <a:spcAft>
                <a:spcPts val="0"/>
              </a:spcAft>
              <a:buClr>
                <a:schemeClr val="dk1"/>
              </a:buClr>
              <a:buSzPts val="5800"/>
              <a:buFont typeface="Arial"/>
              <a:buNone/>
              <a:defRPr sz="5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7169151" y="23042880"/>
            <a:ext cx="21945600" cy="2720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9600"/>
              <a:buFont typeface="Calibri"/>
              <a:buNone/>
              <a:defRPr sz="9600" b="1"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67" name="Google Shape;67;p10"/>
          <p:cNvSpPr>
            <a:spLocks noGrp="1"/>
          </p:cNvSpPr>
          <p:nvPr>
            <p:ph type="pic" idx="2"/>
          </p:nvPr>
        </p:nvSpPr>
        <p:spPr>
          <a:xfrm>
            <a:off x="7169151" y="2941319"/>
            <a:ext cx="21945600" cy="19751101"/>
          </a:xfrm>
          <a:prstGeom prst="rect">
            <a:avLst/>
          </a:prstGeom>
          <a:noFill/>
          <a:ln>
            <a:noFill/>
          </a:ln>
        </p:spPr>
        <p:txBody>
          <a:bodyPr spcFirstLastPara="1" wrap="square" lIns="91425" tIns="91425" rIns="91425" bIns="91425" anchor="t" anchorCtr="0"/>
          <a:lstStyle>
            <a:lvl1pPr marR="0" lvl="0" algn="l" rtl="0">
              <a:lnSpc>
                <a:spcPct val="100000"/>
              </a:lnSpc>
              <a:spcBef>
                <a:spcPts val="3080"/>
              </a:spcBef>
              <a:spcAft>
                <a:spcPts val="0"/>
              </a:spcAft>
              <a:buClr>
                <a:schemeClr val="dk1"/>
              </a:buClr>
              <a:buSzPts val="15400"/>
              <a:buFont typeface="Arial"/>
              <a:buNone/>
              <a:defRPr sz="15400" b="0" i="0" u="none" strike="noStrike" cap="none">
                <a:solidFill>
                  <a:schemeClr val="dk1"/>
                </a:solidFill>
                <a:latin typeface="Calibri"/>
                <a:ea typeface="Calibri"/>
                <a:cs typeface="Calibri"/>
                <a:sym typeface="Calibri"/>
              </a:defRPr>
            </a:lvl1pPr>
            <a:lvl2pPr marR="0" lvl="1" algn="l" rtl="0">
              <a:lnSpc>
                <a:spcPct val="100000"/>
              </a:lnSpc>
              <a:spcBef>
                <a:spcPts val="2680"/>
              </a:spcBef>
              <a:spcAft>
                <a:spcPts val="0"/>
              </a:spcAft>
              <a:buClr>
                <a:schemeClr val="dk1"/>
              </a:buClr>
              <a:buSzPts val="13400"/>
              <a:buFont typeface="Arial"/>
              <a:buNone/>
              <a:defRPr sz="13400" b="0" i="0" u="none" strike="noStrike" cap="none">
                <a:solidFill>
                  <a:schemeClr val="dk1"/>
                </a:solidFill>
                <a:latin typeface="Calibri"/>
                <a:ea typeface="Calibri"/>
                <a:cs typeface="Calibri"/>
                <a:sym typeface="Calibri"/>
              </a:defRPr>
            </a:lvl2pPr>
            <a:lvl3pPr marR="0" lvl="2" algn="l" rtl="0">
              <a:lnSpc>
                <a:spcPct val="100000"/>
              </a:lnSpc>
              <a:spcBef>
                <a:spcPts val="2300"/>
              </a:spcBef>
              <a:spcAft>
                <a:spcPts val="0"/>
              </a:spcAft>
              <a:buClr>
                <a:schemeClr val="dk1"/>
              </a:buClr>
              <a:buSzPts val="11500"/>
              <a:buFont typeface="Arial"/>
              <a:buNone/>
              <a:defRPr sz="11500" b="0" i="0" u="none" strike="noStrike" cap="none">
                <a:solidFill>
                  <a:schemeClr val="dk1"/>
                </a:solidFill>
                <a:latin typeface="Calibri"/>
                <a:ea typeface="Calibri"/>
                <a:cs typeface="Calibri"/>
                <a:sym typeface="Calibri"/>
              </a:defRPr>
            </a:lvl3pPr>
            <a:lvl4pPr marR="0" lvl="3" algn="l" rtl="0">
              <a:lnSpc>
                <a:spcPct val="100000"/>
              </a:lnSpc>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4pPr>
            <a:lvl5pPr marR="0" lvl="4" algn="l" rtl="0">
              <a:lnSpc>
                <a:spcPct val="100000"/>
              </a:lnSpc>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5pPr>
            <a:lvl6pPr marR="0" lvl="5" algn="l" rtl="0">
              <a:lnSpc>
                <a:spcPct val="100000"/>
              </a:lnSpc>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6pPr>
            <a:lvl7pPr marR="0" lvl="6" algn="l" rtl="0">
              <a:lnSpc>
                <a:spcPct val="100000"/>
              </a:lnSpc>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7pPr>
            <a:lvl8pPr marR="0" lvl="7" algn="l" rtl="0">
              <a:lnSpc>
                <a:spcPct val="100000"/>
              </a:lnSpc>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8pPr>
            <a:lvl9pPr marR="0" lvl="8" algn="l" rtl="0">
              <a:lnSpc>
                <a:spcPct val="100000"/>
              </a:lnSpc>
              <a:spcBef>
                <a:spcPts val="1920"/>
              </a:spcBef>
              <a:spcAft>
                <a:spcPts val="0"/>
              </a:spcAft>
              <a:buClr>
                <a:schemeClr val="dk1"/>
              </a:buClr>
              <a:buSzPts val="9600"/>
              <a:buFont typeface="Arial"/>
              <a:buNone/>
              <a:defRPr sz="96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7169151" y="25763220"/>
            <a:ext cx="21945600" cy="38634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340"/>
              </a:spcBef>
              <a:spcAft>
                <a:spcPts val="0"/>
              </a:spcAft>
              <a:buClr>
                <a:schemeClr val="dk1"/>
              </a:buClr>
              <a:buSzPts val="6700"/>
              <a:buFont typeface="Arial"/>
              <a:buNone/>
              <a:defRPr sz="67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160"/>
              </a:spcBef>
              <a:spcAft>
                <a:spcPts val="0"/>
              </a:spcAft>
              <a:buClr>
                <a:schemeClr val="dk1"/>
              </a:buClr>
              <a:buSzPts val="5800"/>
              <a:buFont typeface="Arial"/>
              <a:buNone/>
              <a:defRPr sz="5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860"/>
              </a:spcBef>
              <a:spcAft>
                <a:spcPts val="0"/>
              </a:spcAft>
              <a:buClr>
                <a:schemeClr val="dk1"/>
              </a:buClr>
              <a:buSzPts val="4300"/>
              <a:buFont typeface="Arial"/>
              <a:buNone/>
              <a:defRPr sz="43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828799" y="1318262"/>
            <a:ext cx="32918401" cy="5486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21100"/>
              <a:buFont typeface="Calibri"/>
              <a:buNone/>
              <a:defRPr sz="21100" b="0" i="0" u="none" strike="noStrike" cap="non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1828799" y="7680963"/>
            <a:ext cx="32918401" cy="21724500"/>
          </a:xfrm>
          <a:prstGeom prst="rect">
            <a:avLst/>
          </a:prstGeom>
          <a:noFill/>
          <a:ln>
            <a:noFill/>
          </a:ln>
        </p:spPr>
        <p:txBody>
          <a:bodyPr spcFirstLastPara="1" wrap="square" lIns="91425" tIns="91425" rIns="91425" bIns="91425" anchor="t" anchorCtr="0"/>
          <a:lstStyle>
            <a:lvl1pPr marL="457200" marR="0" lvl="0" indent="-1206500" algn="l" rtl="0">
              <a:lnSpc>
                <a:spcPct val="100000"/>
              </a:lnSpc>
              <a:spcBef>
                <a:spcPts val="3080"/>
              </a:spcBef>
              <a:spcAft>
                <a:spcPts val="0"/>
              </a:spcAft>
              <a:buClr>
                <a:schemeClr val="dk1"/>
              </a:buClr>
              <a:buSzPts val="15400"/>
              <a:buFont typeface="Arial"/>
              <a:buChar char="•"/>
              <a:defRPr sz="15400" b="0" i="0" u="none" strike="noStrike" cap="none">
                <a:solidFill>
                  <a:schemeClr val="dk1"/>
                </a:solidFill>
                <a:latin typeface="Calibri"/>
                <a:ea typeface="Calibri"/>
                <a:cs typeface="Calibri"/>
                <a:sym typeface="Calibri"/>
              </a:defRPr>
            </a:lvl1pPr>
            <a:lvl2pPr marL="914400" marR="0" lvl="1" indent="-1079500" algn="l" rtl="0">
              <a:lnSpc>
                <a:spcPct val="100000"/>
              </a:lnSpc>
              <a:spcBef>
                <a:spcPts val="2680"/>
              </a:spcBef>
              <a:spcAft>
                <a:spcPts val="0"/>
              </a:spcAft>
              <a:buClr>
                <a:schemeClr val="dk1"/>
              </a:buClr>
              <a:buSzPts val="13400"/>
              <a:buFont typeface="Arial"/>
              <a:buChar char="–"/>
              <a:defRPr sz="13400" b="0" i="0" u="none" strike="noStrike" cap="none">
                <a:solidFill>
                  <a:schemeClr val="dk1"/>
                </a:solidFill>
                <a:latin typeface="Calibri"/>
                <a:ea typeface="Calibri"/>
                <a:cs typeface="Calibri"/>
                <a:sym typeface="Calibri"/>
              </a:defRPr>
            </a:lvl2pPr>
            <a:lvl3pPr marL="1371600" marR="0" lvl="2" indent="-958850" algn="l" rtl="0">
              <a:lnSpc>
                <a:spcPct val="100000"/>
              </a:lnSpc>
              <a:spcBef>
                <a:spcPts val="2300"/>
              </a:spcBef>
              <a:spcAft>
                <a:spcPts val="0"/>
              </a:spcAft>
              <a:buClr>
                <a:schemeClr val="dk1"/>
              </a:buClr>
              <a:buSzPts val="11500"/>
              <a:buFont typeface="Arial"/>
              <a:buChar char="•"/>
              <a:defRPr sz="11500" b="0" i="0" u="none" strike="noStrike" cap="none">
                <a:solidFill>
                  <a:schemeClr val="dk1"/>
                </a:solidFill>
                <a:latin typeface="Calibri"/>
                <a:ea typeface="Calibri"/>
                <a:cs typeface="Calibri"/>
                <a:sym typeface="Calibri"/>
              </a:defRPr>
            </a:lvl3pPr>
            <a:lvl4pPr marL="1828800" marR="0" lvl="3"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4pPr>
            <a:lvl5pPr marL="2286000" marR="0" lvl="4"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5pPr>
            <a:lvl6pPr marL="2743200" marR="0" lvl="5"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6pPr>
            <a:lvl7pPr marL="3200400" marR="0" lvl="6"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7pPr>
            <a:lvl8pPr marL="3657600" marR="0" lvl="7"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8pPr>
            <a:lvl9pPr marL="4114800" marR="0" lvl="8" indent="-838200" algn="l" rtl="0">
              <a:lnSpc>
                <a:spcPct val="100000"/>
              </a:lnSpc>
              <a:spcBef>
                <a:spcPts val="1920"/>
              </a:spcBef>
              <a:spcAft>
                <a:spcPts val="0"/>
              </a:spcAft>
              <a:buClr>
                <a:schemeClr val="dk1"/>
              </a:buClr>
              <a:buSzPts val="9600"/>
              <a:buFont typeface="Arial"/>
              <a:buChar char="•"/>
              <a:defRPr sz="96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1828799" y="30510481"/>
            <a:ext cx="8534400" cy="1752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12496799" y="30510481"/>
            <a:ext cx="11582399" cy="1752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5800"/>
              <a:buFont typeface="Calibri"/>
              <a:buNone/>
              <a:defRPr sz="5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8600"/>
              <a:buFont typeface="Calibri"/>
              <a:buNone/>
              <a:defRPr sz="86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26212798" y="30510481"/>
            <a:ext cx="8534400" cy="1752600"/>
          </a:xfrm>
          <a:prstGeom prst="rect">
            <a:avLst/>
          </a:prstGeom>
          <a:noFill/>
          <a:ln>
            <a:noFill/>
          </a:ln>
        </p:spPr>
        <p:txBody>
          <a:bodyPr spcFirstLastPara="1" wrap="square" lIns="438900" tIns="219450" rIns="438900" bIns="219450" anchor="ctr" anchorCtr="0">
            <a:noAutofit/>
          </a:bodyPr>
          <a:lstStyle>
            <a:lvl1pPr marL="0" marR="0" lvl="0"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50"/>
              <a:buFont typeface="Calibri"/>
              <a:buNone/>
              <a:defRPr sz="5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jpg"/><Relationship Id="rId3" Type="http://schemas.openxmlformats.org/officeDocument/2006/relationships/image" Target="../media/image1.jp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jp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jp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88"/>
        <p:cNvGrpSpPr/>
        <p:nvPr/>
      </p:nvGrpSpPr>
      <p:grpSpPr>
        <a:xfrm>
          <a:off x="0" y="0"/>
          <a:ext cx="0" cy="0"/>
          <a:chOff x="0" y="0"/>
          <a:chExt cx="0" cy="0"/>
        </a:xfrm>
      </p:grpSpPr>
      <p:grpSp>
        <p:nvGrpSpPr>
          <p:cNvPr id="89" name="Google Shape;89;p13"/>
          <p:cNvGrpSpPr/>
          <p:nvPr/>
        </p:nvGrpSpPr>
        <p:grpSpPr>
          <a:xfrm>
            <a:off x="27108149" y="18276559"/>
            <a:ext cx="5164995" cy="3103395"/>
            <a:chOff x="27360150" y="22271450"/>
            <a:chExt cx="9017100" cy="4999025"/>
          </a:xfrm>
        </p:grpSpPr>
        <p:sp>
          <p:nvSpPr>
            <p:cNvPr id="90" name="Google Shape;90;p13"/>
            <p:cNvSpPr/>
            <p:nvPr/>
          </p:nvSpPr>
          <p:spPr>
            <a:xfrm>
              <a:off x="27883688" y="22835222"/>
              <a:ext cx="803700" cy="164700"/>
            </a:xfrm>
            <a:prstGeom prst="lef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3"/>
            <p:cNvSpPr txBox="1"/>
            <p:nvPr/>
          </p:nvSpPr>
          <p:spPr>
            <a:xfrm>
              <a:off x="28936322" y="22865603"/>
              <a:ext cx="3436200" cy="21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South Kingstown Beach Western Boundary of Study Area (626)</a:t>
              </a:r>
              <a:endParaRPr/>
            </a:p>
          </p:txBody>
        </p:sp>
        <p:sp>
          <p:nvSpPr>
            <p:cNvPr id="92" name="Google Shape;92;p13"/>
            <p:cNvSpPr/>
            <p:nvPr/>
          </p:nvSpPr>
          <p:spPr>
            <a:xfrm rot="1174626">
              <a:off x="28483275" y="24386580"/>
              <a:ext cx="180854" cy="894488"/>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3"/>
            <p:cNvSpPr txBox="1"/>
            <p:nvPr/>
          </p:nvSpPr>
          <p:spPr>
            <a:xfrm>
              <a:off x="28249997" y="23980102"/>
              <a:ext cx="1498800" cy="352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Westernmost Revetment (628)</a:t>
              </a:r>
              <a:endParaRPr/>
            </a:p>
          </p:txBody>
        </p:sp>
        <p:sp>
          <p:nvSpPr>
            <p:cNvPr id="94" name="Google Shape;94;p13"/>
            <p:cNvSpPr/>
            <p:nvPr/>
          </p:nvSpPr>
          <p:spPr>
            <a:xfrm rot="2676245">
              <a:off x="30290601" y="23474629"/>
              <a:ext cx="214894" cy="434459"/>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3"/>
            <p:cNvSpPr txBox="1"/>
            <p:nvPr/>
          </p:nvSpPr>
          <p:spPr>
            <a:xfrm>
              <a:off x="30411059" y="23277519"/>
              <a:ext cx="993600" cy="21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Tara’s Pub (635)</a:t>
              </a:r>
              <a:endParaRPr/>
            </a:p>
          </p:txBody>
        </p:sp>
        <p:sp>
          <p:nvSpPr>
            <p:cNvPr id="96" name="Google Shape;96;p13"/>
            <p:cNvSpPr/>
            <p:nvPr/>
          </p:nvSpPr>
          <p:spPr>
            <a:xfrm>
              <a:off x="32453413" y="25636783"/>
              <a:ext cx="180900" cy="894599"/>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3"/>
            <p:cNvSpPr txBox="1"/>
            <p:nvPr/>
          </p:nvSpPr>
          <p:spPr>
            <a:xfrm>
              <a:off x="31616209" y="24932866"/>
              <a:ext cx="1782900" cy="46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Beach Area West of the Ocean Mist with low impact waves (644)</a:t>
              </a:r>
              <a:endParaRPr/>
            </a:p>
          </p:txBody>
        </p:sp>
        <p:sp>
          <p:nvSpPr>
            <p:cNvPr id="98" name="Google Shape;98;p13"/>
            <p:cNvSpPr/>
            <p:nvPr/>
          </p:nvSpPr>
          <p:spPr>
            <a:xfrm>
              <a:off x="32671722" y="24177027"/>
              <a:ext cx="1106100" cy="2124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3"/>
            <p:cNvSpPr txBox="1"/>
            <p:nvPr/>
          </p:nvSpPr>
          <p:spPr>
            <a:xfrm>
              <a:off x="32232322" y="23448047"/>
              <a:ext cx="1883700" cy="21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Low Lying Area with an Inland Pond (649)</a:t>
              </a:r>
              <a:endParaRPr/>
            </a:p>
          </p:txBody>
        </p:sp>
        <p:sp>
          <p:nvSpPr>
            <p:cNvPr id="100" name="Google Shape;100;p13"/>
            <p:cNvSpPr/>
            <p:nvPr/>
          </p:nvSpPr>
          <p:spPr>
            <a:xfrm rot="-2464683">
              <a:off x="35485663" y="24386347"/>
              <a:ext cx="179884" cy="769237"/>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3"/>
            <p:cNvSpPr txBox="1"/>
            <p:nvPr/>
          </p:nvSpPr>
          <p:spPr>
            <a:xfrm>
              <a:off x="34298403" y="23685764"/>
              <a:ext cx="1404000" cy="46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Eastern Boundary of Study Area (657)</a:t>
              </a:r>
              <a:endParaRPr/>
            </a:p>
          </p:txBody>
        </p:sp>
        <p:pic>
          <p:nvPicPr>
            <p:cNvPr id="102" name="Google Shape;102;p13" descr="historicalextent.jpg"/>
            <p:cNvPicPr preferRelativeResize="0"/>
            <p:nvPr/>
          </p:nvPicPr>
          <p:blipFill rotWithShape="1">
            <a:blip r:embed="rId3">
              <a:alphaModFix/>
            </a:blip>
            <a:srcRect l="7115" r="7872" b="2807"/>
            <a:stretch/>
          </p:blipFill>
          <p:spPr>
            <a:xfrm>
              <a:off x="27360150" y="22271450"/>
              <a:ext cx="9017100" cy="4999025"/>
            </a:xfrm>
            <a:prstGeom prst="rect">
              <a:avLst/>
            </a:prstGeom>
            <a:noFill/>
            <a:ln>
              <a:noFill/>
            </a:ln>
          </p:spPr>
        </p:pic>
      </p:grpSp>
      <p:sp>
        <p:nvSpPr>
          <p:cNvPr id="103" name="Google Shape;103;p13"/>
          <p:cNvSpPr/>
          <p:nvPr/>
        </p:nvSpPr>
        <p:spPr>
          <a:xfrm>
            <a:off x="24705900" y="18358350"/>
            <a:ext cx="1581900" cy="940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3"/>
          <p:cNvSpPr/>
          <p:nvPr/>
        </p:nvSpPr>
        <p:spPr>
          <a:xfrm>
            <a:off x="317500" y="17758723"/>
            <a:ext cx="9017100" cy="6583800"/>
          </a:xfrm>
          <a:prstGeom prst="rect">
            <a:avLst/>
          </a:prstGeom>
          <a:solidFill>
            <a:srgbClr val="CFE2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600"/>
              <a:buFont typeface="Arial"/>
              <a:buNone/>
            </a:pPr>
            <a:endParaRPr sz="8600" b="0" i="0" u="none" strike="noStrike" cap="none">
              <a:solidFill>
                <a:schemeClr val="lt1"/>
              </a:solidFill>
              <a:latin typeface="Calibri"/>
              <a:ea typeface="Calibri"/>
              <a:cs typeface="Calibri"/>
              <a:sym typeface="Calibri"/>
            </a:endParaRPr>
          </a:p>
        </p:txBody>
      </p:sp>
      <p:sp>
        <p:nvSpPr>
          <p:cNvPr id="105" name="Google Shape;105;p13"/>
          <p:cNvSpPr/>
          <p:nvPr/>
        </p:nvSpPr>
        <p:spPr>
          <a:xfrm>
            <a:off x="304700" y="10760837"/>
            <a:ext cx="8953500" cy="6681900"/>
          </a:xfrm>
          <a:prstGeom prst="rect">
            <a:avLst/>
          </a:prstGeom>
          <a:solidFill>
            <a:srgbClr val="CFE2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600"/>
              <a:buFont typeface="Arial"/>
              <a:buNone/>
            </a:pPr>
            <a:endParaRPr sz="8600" b="0" i="0" u="none" strike="noStrike" cap="none">
              <a:solidFill>
                <a:schemeClr val="lt1"/>
              </a:solidFill>
              <a:latin typeface="Calibri"/>
              <a:ea typeface="Calibri"/>
              <a:cs typeface="Calibri"/>
              <a:sym typeface="Calibri"/>
            </a:endParaRPr>
          </a:p>
        </p:txBody>
      </p:sp>
      <p:sp>
        <p:nvSpPr>
          <p:cNvPr id="106" name="Google Shape;106;p13"/>
          <p:cNvSpPr/>
          <p:nvPr/>
        </p:nvSpPr>
        <p:spPr>
          <a:xfrm>
            <a:off x="9620250" y="4648200"/>
            <a:ext cx="17081400" cy="8991600"/>
          </a:xfrm>
          <a:prstGeom prst="rect">
            <a:avLst/>
          </a:prstGeom>
          <a:solidFill>
            <a:srgbClr val="CFE2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600"/>
              <a:buFont typeface="Arial"/>
              <a:buNone/>
            </a:pPr>
            <a:endParaRPr sz="8600" b="0" i="0" u="none" strike="noStrike" cap="none">
              <a:solidFill>
                <a:schemeClr val="lt1"/>
              </a:solidFill>
              <a:latin typeface="Calibri"/>
              <a:ea typeface="Calibri"/>
              <a:cs typeface="Calibri"/>
              <a:sym typeface="Calibri"/>
            </a:endParaRPr>
          </a:p>
        </p:txBody>
      </p:sp>
      <p:sp>
        <p:nvSpPr>
          <p:cNvPr id="107" name="Google Shape;107;p13"/>
          <p:cNvSpPr/>
          <p:nvPr/>
        </p:nvSpPr>
        <p:spPr>
          <a:xfrm>
            <a:off x="282800" y="4671800"/>
            <a:ext cx="8953500" cy="5755800"/>
          </a:xfrm>
          <a:prstGeom prst="rect">
            <a:avLst/>
          </a:prstGeom>
          <a:solidFill>
            <a:srgbClr val="CFE2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100"/>
              <a:buFont typeface="Arial"/>
              <a:buNone/>
            </a:pP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Providence, Rhode Island, is a densely populated city that is susceptible to coastal flooding. The Hurricane of 1938 and Hurricane Carol (1954) significantly flooded the downtown area leading to the construction of the Fox Point Hurricane Barrier from 1960-1966. Due to increasing sea level rise and future storm intensity the reliability of the barrier is in question. The objective of the study is to assess flooding damage to structures in Providence using the Coastal Environmental Risk Index (CERI) for a 100-year storm, including 7 feet of sea level rise. CERI requires inputs of storm surge, waves, and structural data pertaining to location and first floor elevation. The results from CERI without the Hurricane Barrier operational show damage dominating from inundation. The 100-year storm without sea level rise would damage 664 structures; with 7 feet of sea level rise the same storm would damage 1008 structures. Continued analysis is being performed for fluvial flooding from the Moshassuck and Woonasquatucket Rivers as well as potential overtopping of the barrier from storm surge. The permeability and possible settlement is also being considered following a Real Time Kinematic survey of the barrier.</a:t>
            </a:r>
            <a:endParaRPr sz="2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600"/>
              <a:buFont typeface="Calibri"/>
              <a:buNone/>
            </a:pPr>
            <a:endParaRPr sz="2400">
              <a:solidFill>
                <a:schemeClr val="dk1"/>
              </a:solidFill>
              <a:latin typeface="Calibri"/>
              <a:ea typeface="Calibri"/>
              <a:cs typeface="Calibri"/>
              <a:sym typeface="Calibri"/>
            </a:endParaRPr>
          </a:p>
        </p:txBody>
      </p:sp>
      <p:sp>
        <p:nvSpPr>
          <p:cNvPr id="108" name="Google Shape;108;p13"/>
          <p:cNvSpPr/>
          <p:nvPr/>
        </p:nvSpPr>
        <p:spPr>
          <a:xfrm>
            <a:off x="9652000" y="23086200"/>
            <a:ext cx="17018100" cy="9715800"/>
          </a:xfrm>
          <a:prstGeom prst="rect">
            <a:avLst/>
          </a:prstGeom>
          <a:solidFill>
            <a:srgbClr val="CFE2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600"/>
              <a:buFont typeface="Arial"/>
              <a:buNone/>
            </a:pPr>
            <a:endParaRPr sz="8600" b="0" i="0" u="none" strike="noStrike" cap="none">
              <a:solidFill>
                <a:schemeClr val="lt1"/>
              </a:solidFill>
              <a:latin typeface="Calibri"/>
              <a:ea typeface="Calibri"/>
              <a:cs typeface="Calibri"/>
              <a:sym typeface="Calibri"/>
            </a:endParaRPr>
          </a:p>
        </p:txBody>
      </p:sp>
      <p:sp>
        <p:nvSpPr>
          <p:cNvPr id="109" name="Google Shape;109;p13"/>
          <p:cNvSpPr txBox="1"/>
          <p:nvPr/>
        </p:nvSpPr>
        <p:spPr>
          <a:xfrm>
            <a:off x="9762450" y="23055450"/>
            <a:ext cx="16797000" cy="941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4800" b="1" i="0" u="none" strike="noStrike" cap="none" dirty="0">
                <a:solidFill>
                  <a:schemeClr val="dk1"/>
                </a:solidFill>
                <a:latin typeface="Calibri"/>
                <a:ea typeface="Calibri"/>
                <a:cs typeface="Calibri"/>
                <a:sym typeface="Calibri"/>
              </a:rPr>
              <a:t>Estimated Damage</a:t>
            </a:r>
            <a:endParaRPr dirty="0"/>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457200" algn="l" rtl="0">
              <a:lnSpc>
                <a:spcPct val="100000"/>
              </a:lnSpc>
              <a:spcBef>
                <a:spcPts val="0"/>
              </a:spcBef>
              <a:spcAft>
                <a:spcPts val="0"/>
              </a:spcAft>
              <a:buClr>
                <a:schemeClr val="dk1"/>
              </a:buClr>
              <a:buSzPts val="450"/>
              <a:buFont typeface="Calibri"/>
              <a:buNone/>
            </a:pPr>
            <a:endParaRPr sz="1800" dirty="0">
              <a:solidFill>
                <a:schemeClr val="dk1"/>
              </a:solidFill>
              <a:latin typeface="Calibri"/>
              <a:ea typeface="Calibri"/>
              <a:cs typeface="Calibri"/>
              <a:sym typeface="Calibri"/>
            </a:endParaRPr>
          </a:p>
          <a:p>
            <a:pPr marL="0" marR="0" lvl="0" indent="457200" algn="l" rtl="0">
              <a:lnSpc>
                <a:spcPct val="100000"/>
              </a:lnSpc>
              <a:spcBef>
                <a:spcPts val="0"/>
              </a:spcBef>
              <a:spcAft>
                <a:spcPts val="0"/>
              </a:spcAft>
              <a:buClr>
                <a:schemeClr val="dk1"/>
              </a:buClr>
              <a:buSzPts val="450"/>
              <a:buFont typeface="Calibri"/>
              <a:buNone/>
            </a:pPr>
            <a:endParaRPr sz="1800" dirty="0">
              <a:solidFill>
                <a:schemeClr val="dk1"/>
              </a:solidFill>
              <a:latin typeface="Calibri"/>
              <a:ea typeface="Calibri"/>
              <a:cs typeface="Calibri"/>
              <a:sym typeface="Calibri"/>
            </a:endParaRPr>
          </a:p>
          <a:p>
            <a:pPr marL="0" marR="0" lvl="0" indent="457200" algn="l" rtl="0">
              <a:lnSpc>
                <a:spcPct val="100000"/>
              </a:lnSpc>
              <a:spcBef>
                <a:spcPts val="0"/>
              </a:spcBef>
              <a:spcAft>
                <a:spcPts val="0"/>
              </a:spcAft>
              <a:buClr>
                <a:schemeClr val="dk1"/>
              </a:buClr>
              <a:buSzPts val="450"/>
              <a:buFont typeface="Calibri"/>
              <a:buNone/>
            </a:pPr>
            <a:endParaRPr sz="1800" dirty="0">
              <a:solidFill>
                <a:schemeClr val="dk1"/>
              </a:solidFill>
              <a:latin typeface="Calibri"/>
              <a:ea typeface="Calibri"/>
              <a:cs typeface="Calibri"/>
              <a:sym typeface="Calibri"/>
            </a:endParaRPr>
          </a:p>
          <a:p>
            <a:pPr marL="0" marR="0" lvl="0" indent="457200" algn="l" rtl="0">
              <a:lnSpc>
                <a:spcPct val="100000"/>
              </a:lnSpc>
              <a:spcBef>
                <a:spcPts val="0"/>
              </a:spcBef>
              <a:spcAft>
                <a:spcPts val="0"/>
              </a:spcAft>
              <a:buClr>
                <a:schemeClr val="dk1"/>
              </a:buClr>
              <a:buSzPts val="450"/>
              <a:buFont typeface="Calibri"/>
              <a:buNone/>
            </a:pPr>
            <a:r>
              <a:rPr lang="en-US" sz="1800" b="0" i="0" u="none" strike="noStrike" cap="none" dirty="0">
                <a:solidFill>
                  <a:schemeClr val="dk1"/>
                </a:solidFill>
                <a:latin typeface="Calibri"/>
                <a:ea typeface="Calibri"/>
                <a:cs typeface="Calibri"/>
                <a:sym typeface="Calibri"/>
              </a:rPr>
              <a:t>Figure 8:  </a:t>
            </a:r>
            <a:r>
              <a:rPr lang="en-US" sz="1800" dirty="0">
                <a:solidFill>
                  <a:schemeClr val="dk1"/>
                </a:solidFill>
                <a:latin typeface="Calibri"/>
                <a:ea typeface="Calibri"/>
                <a:cs typeface="Calibri"/>
                <a:sym typeface="Calibri"/>
              </a:rPr>
              <a:t>Individual structure damage</a:t>
            </a:r>
            <a:r>
              <a:rPr lang="en-US" sz="1800" b="0" i="0" u="none" strike="noStrike" cap="none" dirty="0">
                <a:solidFill>
                  <a:schemeClr val="dk1"/>
                </a:solidFill>
                <a:latin typeface="Calibri"/>
                <a:ea typeface="Calibri"/>
                <a:cs typeface="Calibri"/>
                <a:sym typeface="Calibri"/>
              </a:rPr>
              <a:t> amount of damage that  						Figure 9:  </a:t>
            </a:r>
            <a:r>
              <a:rPr lang="en-US" sz="1800" dirty="0">
                <a:solidFill>
                  <a:schemeClr val="dk1"/>
                </a:solidFill>
                <a:latin typeface="Calibri"/>
                <a:ea typeface="Calibri"/>
                <a:cs typeface="Calibri"/>
                <a:sym typeface="Calibri"/>
              </a:rPr>
              <a:t>Individual structure damage amount of damage that</a:t>
            </a:r>
            <a:r>
              <a:rPr lang="en-US" sz="1800" b="0" i="0" u="none" strike="noStrike" cap="none" dirty="0">
                <a:solidFill>
                  <a:schemeClr val="dk1"/>
                </a:solidFill>
                <a:latin typeface="Calibri"/>
                <a:ea typeface="Calibri"/>
                <a:cs typeface="Calibri"/>
                <a:sym typeface="Calibri"/>
              </a:rPr>
              <a:t> </a:t>
            </a:r>
            <a:r>
              <a:rPr lang="en-US" sz="1800" b="0" i="0" u="none" strike="noStrike" cap="none" dirty="0" smtClean="0">
                <a:solidFill>
                  <a:schemeClr val="dk1"/>
                </a:solidFill>
                <a:latin typeface="Calibri"/>
                <a:ea typeface="Calibri"/>
                <a:cs typeface="Calibri"/>
                <a:sym typeface="Calibri"/>
              </a:rPr>
              <a:t>would </a:t>
            </a:r>
            <a:r>
              <a:rPr lang="en-US" sz="1800" b="0" i="0" u="none" strike="noStrike" cap="none" dirty="0">
                <a:solidFill>
                  <a:schemeClr val="dk1"/>
                </a:solidFill>
                <a:latin typeface="Calibri"/>
                <a:ea typeface="Calibri"/>
                <a:cs typeface="Calibri"/>
                <a:sym typeface="Calibri"/>
              </a:rPr>
              <a:t>most likely occur from a 100 year storm without sea level rise.					would most likely occur from a 100 year storm with 7 </a:t>
            </a:r>
            <a:r>
              <a:rPr lang="en-US" sz="1800" b="0" i="0" u="none" strike="noStrike" cap="none">
                <a:solidFill>
                  <a:schemeClr val="dk1"/>
                </a:solidFill>
                <a:latin typeface="Calibri"/>
                <a:ea typeface="Calibri"/>
                <a:cs typeface="Calibri"/>
                <a:sym typeface="Calibri"/>
              </a:rPr>
              <a:t>feet </a:t>
            </a:r>
            <a:r>
              <a:rPr lang="en-US" sz="1800" b="0" i="0" u="none" strike="noStrike" cap="none" smtClean="0">
                <a:solidFill>
                  <a:schemeClr val="dk1"/>
                </a:solidFill>
                <a:latin typeface="Calibri"/>
                <a:ea typeface="Calibri"/>
                <a:cs typeface="Calibri"/>
                <a:sym typeface="Calibri"/>
              </a:rPr>
              <a:t>of 												sea </a:t>
            </a:r>
            <a:r>
              <a:rPr lang="en-US" sz="1800" b="0" i="0" u="none" strike="noStrike" cap="none" dirty="0">
                <a:solidFill>
                  <a:schemeClr val="dk1"/>
                </a:solidFill>
                <a:latin typeface="Calibri"/>
                <a:ea typeface="Calibri"/>
                <a:cs typeface="Calibri"/>
                <a:sym typeface="Calibri"/>
              </a:rPr>
              <a:t>level rise.  </a:t>
            </a:r>
            <a:endParaRPr dirty="0"/>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endParaRPr dirty="0"/>
          </a:p>
          <a:p>
            <a:pPr marL="457200" marR="0" lvl="0" indent="-381000" algn="l" rtl="0">
              <a:lnSpc>
                <a:spcPct val="10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For a 100 year storm event with no sea level rise, as shown in Figure 8 above on the left, </a:t>
            </a:r>
            <a:r>
              <a:rPr lang="en-US" sz="2400" dirty="0">
                <a:solidFill>
                  <a:schemeClr val="dk1"/>
                </a:solidFill>
                <a:latin typeface="Calibri"/>
                <a:ea typeface="Calibri"/>
                <a:cs typeface="Calibri"/>
                <a:sym typeface="Calibri"/>
              </a:rPr>
              <a:t>664 </a:t>
            </a:r>
            <a:r>
              <a:rPr lang="en-US" sz="2400" b="0" i="0" u="none" strike="noStrike" cap="none" dirty="0">
                <a:solidFill>
                  <a:schemeClr val="dk1"/>
                </a:solidFill>
                <a:latin typeface="Calibri"/>
                <a:ea typeface="Calibri"/>
                <a:cs typeface="Calibri"/>
                <a:sym typeface="Calibri"/>
              </a:rPr>
              <a:t>structures receive damage.</a:t>
            </a:r>
            <a:endParaRPr dirty="0"/>
          </a:p>
          <a:p>
            <a:pPr marL="457200" marR="0" lvl="0" indent="-381000" algn="l" rtl="0">
              <a:lnSpc>
                <a:spcPct val="10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For a 100 year storm event with 7 feet of sea level rise, as shown in Figure 9 above on the right, </a:t>
            </a:r>
            <a:r>
              <a:rPr lang="en-US" sz="2400" dirty="0">
                <a:solidFill>
                  <a:schemeClr val="dk1"/>
                </a:solidFill>
                <a:latin typeface="Calibri"/>
                <a:ea typeface="Calibri"/>
                <a:cs typeface="Calibri"/>
                <a:sym typeface="Calibri"/>
              </a:rPr>
              <a:t>1008</a:t>
            </a:r>
            <a:r>
              <a:rPr lang="en-US" sz="2400" b="0" i="0" u="none" strike="noStrike" cap="none" dirty="0">
                <a:solidFill>
                  <a:schemeClr val="dk1"/>
                </a:solidFill>
                <a:latin typeface="Calibri"/>
                <a:ea typeface="Calibri"/>
                <a:cs typeface="Calibri"/>
                <a:sym typeface="Calibri"/>
              </a:rPr>
              <a:t> structures receive damage.</a:t>
            </a:r>
            <a:endParaRPr dirty="0"/>
          </a:p>
          <a:p>
            <a:pPr marL="457200" marR="0" lvl="0" indent="-381000" algn="l" rtl="0">
              <a:lnSpc>
                <a:spcPct val="10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This means with the added 7 feet of sea level rise </a:t>
            </a:r>
            <a:r>
              <a:rPr lang="en-US" sz="2400" dirty="0">
                <a:solidFill>
                  <a:schemeClr val="dk1"/>
                </a:solidFill>
                <a:latin typeface="Calibri"/>
                <a:ea typeface="Calibri"/>
                <a:cs typeface="Calibri"/>
                <a:sym typeface="Calibri"/>
              </a:rPr>
              <a:t>#</a:t>
            </a:r>
            <a:r>
              <a:rPr lang="en-US" sz="2400" b="0" i="0" u="none" strike="noStrike" cap="none" dirty="0">
                <a:solidFill>
                  <a:schemeClr val="dk1"/>
                </a:solidFill>
                <a:latin typeface="Calibri"/>
                <a:ea typeface="Calibri"/>
                <a:cs typeface="Calibri"/>
                <a:sym typeface="Calibri"/>
              </a:rPr>
              <a:t> more structures were affected, which corresponds to a </a:t>
            </a:r>
            <a:r>
              <a:rPr lang="en-US" sz="2400" dirty="0">
                <a:solidFill>
                  <a:schemeClr val="dk1"/>
                </a:solidFill>
                <a:latin typeface="Calibri"/>
                <a:ea typeface="Calibri"/>
                <a:cs typeface="Calibri"/>
                <a:sym typeface="Calibri"/>
              </a:rPr>
              <a:t>52</a:t>
            </a:r>
            <a:r>
              <a:rPr lang="en-US" sz="2400" b="0" i="0" u="none" strike="noStrike" cap="none" dirty="0">
                <a:solidFill>
                  <a:schemeClr val="dk1"/>
                </a:solidFill>
                <a:latin typeface="Calibri"/>
                <a:ea typeface="Calibri"/>
                <a:cs typeface="Calibri"/>
                <a:sym typeface="Calibri"/>
              </a:rPr>
              <a:t>% increase in the amount of structures that experience damage from the 100 year storm.</a:t>
            </a:r>
            <a:endParaRPr dirty="0"/>
          </a:p>
          <a:p>
            <a:pPr marL="457200" marR="0" lvl="0" indent="-381000" algn="l" rtl="0">
              <a:lnSpc>
                <a:spcPct val="10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These results demonstrate the dramatic impact sea level rise will have on </a:t>
            </a:r>
            <a:r>
              <a:rPr lang="en-US" sz="2400" dirty="0">
                <a:solidFill>
                  <a:schemeClr val="dk1"/>
                </a:solidFill>
                <a:latin typeface="Calibri"/>
                <a:ea typeface="Calibri"/>
                <a:cs typeface="Calibri"/>
                <a:sym typeface="Calibri"/>
              </a:rPr>
              <a:t>Providence, if the barrier is ineffective</a:t>
            </a:r>
            <a:endParaRPr dirty="0"/>
          </a:p>
        </p:txBody>
      </p:sp>
      <p:sp>
        <p:nvSpPr>
          <p:cNvPr id="110" name="Google Shape;110;p13"/>
          <p:cNvSpPr txBox="1"/>
          <p:nvPr/>
        </p:nvSpPr>
        <p:spPr>
          <a:xfrm>
            <a:off x="825500" y="17498250"/>
            <a:ext cx="8255100" cy="1142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4800" b="1" i="0" u="none" strike="noStrike" cap="none">
                <a:solidFill>
                  <a:schemeClr val="dk1"/>
                </a:solidFill>
                <a:latin typeface="Calibri"/>
                <a:ea typeface="Calibri"/>
                <a:cs typeface="Calibri"/>
                <a:sym typeface="Calibri"/>
              </a:rPr>
              <a:t>Sea Level Rise (SLR)</a:t>
            </a:r>
            <a:endParaRPr/>
          </a:p>
        </p:txBody>
      </p:sp>
      <p:sp>
        <p:nvSpPr>
          <p:cNvPr id="111" name="Google Shape;111;p13"/>
          <p:cNvSpPr/>
          <p:nvPr/>
        </p:nvSpPr>
        <p:spPr>
          <a:xfrm>
            <a:off x="26987500" y="4697313"/>
            <a:ext cx="9334500" cy="10905900"/>
          </a:xfrm>
          <a:prstGeom prst="rect">
            <a:avLst/>
          </a:prstGeom>
          <a:solidFill>
            <a:srgbClr val="CFE2F3"/>
          </a:solidFill>
          <a:ln w="28575"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600"/>
              <a:buFont typeface="Arial"/>
              <a:buNone/>
            </a:pPr>
            <a:endParaRPr sz="8600" b="0" i="0" u="none" strike="noStrike" cap="none">
              <a:solidFill>
                <a:schemeClr val="lt1"/>
              </a:solidFill>
              <a:latin typeface="Calibri"/>
              <a:ea typeface="Calibri"/>
              <a:cs typeface="Calibri"/>
              <a:sym typeface="Calibri"/>
            </a:endParaRPr>
          </a:p>
        </p:txBody>
      </p:sp>
      <p:sp>
        <p:nvSpPr>
          <p:cNvPr id="112" name="Google Shape;112;p13"/>
          <p:cNvSpPr/>
          <p:nvPr/>
        </p:nvSpPr>
        <p:spPr>
          <a:xfrm>
            <a:off x="9620250" y="13868400"/>
            <a:ext cx="17081400" cy="8991600"/>
          </a:xfrm>
          <a:prstGeom prst="rect">
            <a:avLst/>
          </a:prstGeom>
          <a:solidFill>
            <a:srgbClr val="CFE2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600"/>
              <a:buFont typeface="Arial"/>
              <a:buNone/>
            </a:pPr>
            <a:endParaRPr sz="8600" b="0" i="0" u="none" strike="noStrike" cap="none">
              <a:solidFill>
                <a:schemeClr val="lt1"/>
              </a:solidFill>
              <a:latin typeface="Calibri"/>
              <a:ea typeface="Calibri"/>
              <a:cs typeface="Calibri"/>
              <a:sym typeface="Calibri"/>
            </a:endParaRPr>
          </a:p>
        </p:txBody>
      </p:sp>
      <p:sp>
        <p:nvSpPr>
          <p:cNvPr id="113" name="Google Shape;113;p13"/>
          <p:cNvSpPr txBox="1"/>
          <p:nvPr/>
        </p:nvSpPr>
        <p:spPr>
          <a:xfrm>
            <a:off x="6585325" y="85325"/>
            <a:ext cx="22620000" cy="2286000"/>
          </a:xfrm>
          <a:prstGeom prst="rect">
            <a:avLst/>
          </a:prstGeom>
          <a:solidFill>
            <a:srgbClr val="CFE2F3"/>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650"/>
              <a:buFont typeface="Arial"/>
              <a:buNone/>
            </a:pPr>
            <a:r>
              <a:rPr lang="en-US" sz="6600" b="1">
                <a:solidFill>
                  <a:schemeClr val="dk1"/>
                </a:solidFill>
                <a:latin typeface="Calibri"/>
                <a:ea typeface="Calibri"/>
                <a:cs typeface="Calibri"/>
                <a:sym typeface="Calibri"/>
              </a:rPr>
              <a:t>Application of the Coastal Environmental Risk Index (CERI) to Providence and the Fox Point Hurricane Barrier</a:t>
            </a:r>
            <a:endParaRPr/>
          </a:p>
          <a:p>
            <a:pPr marL="0" marR="0" lvl="0" indent="0" algn="ctr" rtl="0">
              <a:lnSpc>
                <a:spcPct val="100000"/>
              </a:lnSpc>
              <a:spcBef>
                <a:spcPts val="0"/>
              </a:spcBef>
              <a:spcAft>
                <a:spcPts val="0"/>
              </a:spcAft>
              <a:buClr>
                <a:srgbClr val="000000"/>
              </a:buClr>
              <a:buSzPts val="8600"/>
              <a:buFont typeface="Arial"/>
              <a:buNone/>
            </a:pPr>
            <a:endParaRPr sz="8600" b="1" i="0" u="none" strike="noStrike" cap="none">
              <a:solidFill>
                <a:schemeClr val="dk1"/>
              </a:solidFill>
              <a:latin typeface="Calibri"/>
              <a:ea typeface="Calibri"/>
              <a:cs typeface="Calibri"/>
              <a:sym typeface="Calibri"/>
            </a:endParaRPr>
          </a:p>
        </p:txBody>
      </p:sp>
      <p:sp>
        <p:nvSpPr>
          <p:cNvPr id="114" name="Google Shape;114;p13"/>
          <p:cNvSpPr txBox="1"/>
          <p:nvPr/>
        </p:nvSpPr>
        <p:spPr>
          <a:xfrm>
            <a:off x="10801110" y="4685762"/>
            <a:ext cx="7539300" cy="8525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700"/>
              <a:buFont typeface="Calibri"/>
              <a:buNone/>
            </a:pPr>
            <a:r>
              <a:rPr lang="en-US" sz="2800" b="0" i="0" u="none" strike="noStrike" cap="none">
                <a:solidFill>
                  <a:schemeClr val="dk1"/>
                </a:solidFill>
                <a:latin typeface="Calibri"/>
                <a:ea typeface="Calibri"/>
                <a:cs typeface="Calibri"/>
                <a:sym typeface="Calibri"/>
              </a:rPr>
              <a:t> </a:t>
            </a:r>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600"/>
              <a:buFont typeface="Calibri"/>
              <a:buNone/>
            </a:pPr>
            <a:r>
              <a:rPr lang="en-US" sz="2400" b="0" i="0" u="none" strike="noStrike" cap="none">
                <a:solidFill>
                  <a:schemeClr val="dk1"/>
                </a:solidFill>
                <a:latin typeface="Calibri"/>
                <a:ea typeface="Calibri"/>
                <a:cs typeface="Calibri"/>
                <a:sym typeface="Calibri"/>
              </a:rPr>
              <a:t>                                       </a:t>
            </a:r>
            <a:endParaRPr/>
          </a:p>
        </p:txBody>
      </p:sp>
      <p:sp>
        <p:nvSpPr>
          <p:cNvPr id="115" name="Google Shape;115;p13"/>
          <p:cNvSpPr txBox="1"/>
          <p:nvPr/>
        </p:nvSpPr>
        <p:spPr>
          <a:xfrm>
            <a:off x="10033000" y="13810950"/>
            <a:ext cx="16065599" cy="39702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US" sz="4800" b="1" i="0" u="none" strike="noStrike" cap="none">
                <a:solidFill>
                  <a:schemeClr val="dk1"/>
                </a:solidFill>
                <a:latin typeface="Calibri"/>
                <a:ea typeface="Calibri"/>
                <a:cs typeface="Calibri"/>
                <a:sym typeface="Calibri"/>
              </a:rPr>
              <a:t>NACCS Damage Functions</a:t>
            </a:r>
            <a:endParaRPr/>
          </a:p>
          <a:p>
            <a:pPr marL="0" marR="0" lvl="0" indent="0" algn="just" rtl="0">
              <a:lnSpc>
                <a:spcPct val="100000"/>
              </a:lnSpc>
              <a:spcBef>
                <a:spcPts val="0"/>
              </a:spcBef>
              <a:spcAft>
                <a:spcPts val="0"/>
              </a:spcAft>
              <a:buClr>
                <a:schemeClr val="dk1"/>
              </a:buClr>
              <a:buSzPts val="700"/>
              <a:buFont typeface="Calibri"/>
              <a:buNone/>
            </a:pPr>
            <a:r>
              <a:rPr lang="en-US" sz="2800" b="0" i="0" u="none" strike="noStrike" cap="none">
                <a:solidFill>
                  <a:schemeClr val="dk1"/>
                </a:solidFill>
                <a:latin typeface="Calibri"/>
                <a:ea typeface="Calibri"/>
                <a:cs typeface="Calibri"/>
                <a:sym typeface="Calibri"/>
              </a:rPr>
              <a:t> </a:t>
            </a:r>
            <a:endParaRPr/>
          </a:p>
        </p:txBody>
      </p:sp>
      <p:sp>
        <p:nvSpPr>
          <p:cNvPr id="116" name="Google Shape;116;p13"/>
          <p:cNvSpPr txBox="1"/>
          <p:nvPr/>
        </p:nvSpPr>
        <p:spPr>
          <a:xfrm>
            <a:off x="28052750" y="4703713"/>
            <a:ext cx="7065000" cy="82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4800" b="1">
                <a:solidFill>
                  <a:schemeClr val="dk1"/>
                </a:solidFill>
                <a:latin typeface="Calibri"/>
                <a:ea typeface="Calibri"/>
                <a:cs typeface="Calibri"/>
                <a:sym typeface="Calibri"/>
              </a:rPr>
              <a:t>Fox Point Hurricane Barrier</a:t>
            </a:r>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17" name="Google Shape;117;p13"/>
          <p:cNvSpPr txBox="1"/>
          <p:nvPr/>
        </p:nvSpPr>
        <p:spPr>
          <a:xfrm>
            <a:off x="635000" y="2047464"/>
            <a:ext cx="33888300" cy="228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4000">
                <a:solidFill>
                  <a:srgbClr val="FFFFFF"/>
                </a:solidFill>
                <a:latin typeface="Calibri"/>
                <a:ea typeface="Calibri"/>
                <a:cs typeface="Calibri"/>
                <a:sym typeface="Calibri"/>
              </a:rPr>
              <a:t>M. Auidi</a:t>
            </a:r>
            <a:r>
              <a:rPr lang="en-US" sz="4000" b="0" i="0" u="none" strike="noStrike" cap="none" baseline="30000">
                <a:solidFill>
                  <a:srgbClr val="FFFFFF"/>
                </a:solidFill>
                <a:latin typeface="Calibri"/>
                <a:ea typeface="Calibri"/>
                <a:cs typeface="Calibri"/>
                <a:sym typeface="Calibri"/>
              </a:rPr>
              <a:t>1</a:t>
            </a:r>
            <a:r>
              <a:rPr lang="en-US" sz="4000" b="0" i="0" u="none" strike="noStrike" cap="none">
                <a:solidFill>
                  <a:srgbClr val="FFFFFF"/>
                </a:solidFill>
                <a:latin typeface="Calibri"/>
                <a:ea typeface="Calibri"/>
                <a:cs typeface="Calibri"/>
                <a:sym typeface="Calibri"/>
              </a:rPr>
              <a:t>, </a:t>
            </a:r>
            <a:r>
              <a:rPr lang="en-US" sz="4000">
                <a:solidFill>
                  <a:srgbClr val="FFFFFF"/>
                </a:solidFill>
                <a:latin typeface="Calibri"/>
                <a:ea typeface="Calibri"/>
                <a:cs typeface="Calibri"/>
                <a:sym typeface="Calibri"/>
              </a:rPr>
              <a:t>E.Day</a:t>
            </a:r>
            <a:r>
              <a:rPr lang="en-US" sz="4000" b="0" i="0" u="none" strike="noStrike" cap="none" baseline="30000">
                <a:solidFill>
                  <a:srgbClr val="FFFFFF"/>
                </a:solidFill>
                <a:latin typeface="Calibri"/>
                <a:ea typeface="Calibri"/>
                <a:cs typeface="Calibri"/>
                <a:sym typeface="Calibri"/>
              </a:rPr>
              <a:t>1</a:t>
            </a:r>
            <a:r>
              <a:rPr lang="en-US" sz="4000" b="0" i="0" u="none" strike="noStrike" cap="none">
                <a:solidFill>
                  <a:srgbClr val="FFFFFF"/>
                </a:solidFill>
                <a:latin typeface="Calibri"/>
                <a:ea typeface="Calibri"/>
                <a:cs typeface="Calibri"/>
                <a:sym typeface="Calibri"/>
              </a:rPr>
              <a:t>, </a:t>
            </a:r>
            <a:r>
              <a:rPr lang="en-US" sz="4000">
                <a:solidFill>
                  <a:srgbClr val="FFFFFF"/>
                </a:solidFill>
                <a:latin typeface="Calibri"/>
                <a:ea typeface="Calibri"/>
                <a:cs typeface="Calibri"/>
                <a:sym typeface="Calibri"/>
              </a:rPr>
              <a:t>P. Girard</a:t>
            </a:r>
            <a:r>
              <a:rPr lang="en-US" sz="4000" b="0" i="0" u="none" strike="noStrike" cap="none" baseline="30000">
                <a:solidFill>
                  <a:srgbClr val="FFFFFF"/>
                </a:solidFill>
                <a:latin typeface="Calibri"/>
                <a:ea typeface="Calibri"/>
                <a:cs typeface="Calibri"/>
                <a:sym typeface="Calibri"/>
              </a:rPr>
              <a:t>1</a:t>
            </a:r>
            <a:r>
              <a:rPr lang="en-US" sz="4000" b="0" i="0" u="none" strike="noStrike" cap="none">
                <a:solidFill>
                  <a:srgbClr val="FFFFFF"/>
                </a:solidFill>
                <a:latin typeface="Calibri"/>
                <a:ea typeface="Calibri"/>
                <a:cs typeface="Calibri"/>
                <a:sym typeface="Calibri"/>
              </a:rPr>
              <a:t>, N. </a:t>
            </a:r>
            <a:r>
              <a:rPr lang="en-US" sz="4000">
                <a:solidFill>
                  <a:srgbClr val="FFFFFF"/>
                </a:solidFill>
                <a:latin typeface="Calibri"/>
                <a:ea typeface="Calibri"/>
                <a:cs typeface="Calibri"/>
                <a:sym typeface="Calibri"/>
              </a:rPr>
              <a:t>Menefee</a:t>
            </a:r>
            <a:r>
              <a:rPr lang="en-US" sz="4000" b="0" i="0" u="none" strike="noStrike" cap="none" baseline="30000">
                <a:solidFill>
                  <a:srgbClr val="FFFFFF"/>
                </a:solidFill>
                <a:latin typeface="Calibri"/>
                <a:ea typeface="Calibri"/>
                <a:cs typeface="Calibri"/>
                <a:sym typeface="Calibri"/>
              </a:rPr>
              <a:t>1</a:t>
            </a:r>
            <a:r>
              <a:rPr lang="en-US" sz="4000" b="0" i="0" u="none" strike="noStrike" cap="none">
                <a:solidFill>
                  <a:srgbClr val="FFFFFF"/>
                </a:solidFill>
                <a:latin typeface="Calibri"/>
                <a:ea typeface="Calibri"/>
                <a:cs typeface="Calibri"/>
                <a:sym typeface="Calibri"/>
              </a:rPr>
              <a:t>, M. </a:t>
            </a:r>
            <a:r>
              <a:rPr lang="en-US" sz="4000">
                <a:solidFill>
                  <a:srgbClr val="FFFFFF"/>
                </a:solidFill>
                <a:latin typeface="Calibri"/>
                <a:ea typeface="Calibri"/>
                <a:cs typeface="Calibri"/>
                <a:sym typeface="Calibri"/>
              </a:rPr>
              <a:t>Schwarz</a:t>
            </a:r>
            <a:r>
              <a:rPr lang="en-US" sz="4000" b="0" i="0" u="none" strike="noStrike" cap="none" baseline="30000">
                <a:solidFill>
                  <a:srgbClr val="FFFFFF"/>
                </a:solidFill>
                <a:latin typeface="Calibri"/>
                <a:ea typeface="Calibri"/>
                <a:cs typeface="Calibri"/>
                <a:sym typeface="Calibri"/>
              </a:rPr>
              <a:t>1</a:t>
            </a:r>
            <a:r>
              <a:rPr lang="en-US" sz="4000" b="0" i="0" u="none" strike="noStrike" cap="none">
                <a:solidFill>
                  <a:srgbClr val="FFFFFF"/>
                </a:solidFill>
                <a:latin typeface="Calibri"/>
                <a:ea typeface="Calibri"/>
                <a:cs typeface="Calibri"/>
                <a:sym typeface="Calibri"/>
              </a:rPr>
              <a:t>, </a:t>
            </a:r>
            <a:r>
              <a:rPr lang="en-US" sz="4000">
                <a:solidFill>
                  <a:srgbClr val="FFFFFF"/>
                </a:solidFill>
                <a:latin typeface="Calibri"/>
                <a:ea typeface="Calibri"/>
                <a:cs typeface="Calibri"/>
                <a:sym typeface="Calibri"/>
              </a:rPr>
              <a:t>E. Zarba</a:t>
            </a:r>
            <a:r>
              <a:rPr lang="en-US" sz="4000" b="0" i="0" u="none" strike="noStrike" cap="none" baseline="30000">
                <a:solidFill>
                  <a:srgbClr val="FFFFFF"/>
                </a:solidFill>
                <a:latin typeface="Calibri"/>
                <a:ea typeface="Calibri"/>
                <a:cs typeface="Calibri"/>
                <a:sym typeface="Calibri"/>
              </a:rPr>
              <a:t>1</a:t>
            </a:r>
            <a:r>
              <a:rPr lang="en-US" sz="4000">
                <a:solidFill>
                  <a:srgbClr val="FFFFFF"/>
                </a:solidFill>
                <a:latin typeface="Calibri"/>
                <a:ea typeface="Calibri"/>
                <a:cs typeface="Calibri"/>
                <a:sym typeface="Calibri"/>
              </a:rPr>
              <a:t>, </a:t>
            </a:r>
            <a:r>
              <a:rPr lang="en-US" sz="4000" b="0" i="0" u="none" strike="noStrike" cap="none">
                <a:solidFill>
                  <a:srgbClr val="FFFFFF"/>
                </a:solidFill>
                <a:latin typeface="Calibri"/>
                <a:ea typeface="Calibri"/>
                <a:cs typeface="Calibri"/>
                <a:sym typeface="Calibri"/>
              </a:rPr>
              <a:t>M. Spaulding</a:t>
            </a:r>
            <a:r>
              <a:rPr lang="en-US" sz="4000" b="0" i="0" u="none" strike="noStrike" cap="none" baseline="30000">
                <a:solidFill>
                  <a:srgbClr val="FFFFFF"/>
                </a:solidFill>
                <a:latin typeface="Calibri"/>
                <a:ea typeface="Calibri"/>
                <a:cs typeface="Calibri"/>
                <a:sym typeface="Calibri"/>
              </a:rPr>
              <a:t>2</a:t>
            </a:r>
            <a:r>
              <a:rPr lang="en-US" sz="4000" b="0" i="0" u="none" strike="noStrike" cap="none">
                <a:solidFill>
                  <a:srgbClr val="FFFFFF"/>
                </a:solidFill>
                <a:latin typeface="Calibri"/>
                <a:ea typeface="Calibri"/>
                <a:cs typeface="Calibri"/>
                <a:sym typeface="Calibri"/>
              </a:rPr>
              <a:t>, C. Baxter</a:t>
            </a:r>
            <a:r>
              <a:rPr lang="en-US" sz="4000" b="0" i="0" u="none" strike="noStrike" cap="none" baseline="30000">
                <a:solidFill>
                  <a:srgbClr val="FFFFFF"/>
                </a:solidFill>
                <a:latin typeface="Calibri"/>
                <a:ea typeface="Calibri"/>
                <a:cs typeface="Calibri"/>
                <a:sym typeface="Calibri"/>
              </a:rPr>
              <a:t>3</a:t>
            </a:r>
            <a:r>
              <a:rPr lang="en-US" sz="4000" b="0" i="0" u="none" strike="noStrike" cap="none">
                <a:solidFill>
                  <a:srgbClr val="FFFFFF"/>
                </a:solidFill>
                <a:latin typeface="Calibri"/>
                <a:ea typeface="Calibri"/>
                <a:cs typeface="Calibri"/>
                <a:sym typeface="Calibri"/>
              </a:rPr>
              <a:t>, C. Swanson</a:t>
            </a:r>
            <a:r>
              <a:rPr lang="en-US" sz="4000" b="0" i="0" u="none" strike="noStrike" cap="none" baseline="30000">
                <a:solidFill>
                  <a:srgbClr val="FFFFFF"/>
                </a:solidFill>
                <a:latin typeface="Calibri"/>
                <a:ea typeface="Calibri"/>
                <a:cs typeface="Calibri"/>
                <a:sym typeface="Calibri"/>
              </a:rPr>
              <a:t>4</a:t>
            </a:r>
            <a:r>
              <a:rPr lang="en-US" sz="6700" b="0" i="0" u="none" strike="noStrike" cap="none">
                <a:solidFill>
                  <a:srgbClr val="FFFFFF"/>
                </a:solidFill>
                <a:latin typeface="Calibri"/>
                <a:ea typeface="Calibri"/>
                <a:cs typeface="Calibri"/>
                <a:sym typeface="Calibri"/>
              </a:rPr>
              <a:t> </a:t>
            </a:r>
            <a:endParaRPr>
              <a:solidFill>
                <a:srgbClr val="FFFFFF"/>
              </a:solidFill>
            </a:endParaRPr>
          </a:p>
          <a:p>
            <a:pPr marL="0" marR="0" lvl="0" indent="0" algn="ctr" rtl="0">
              <a:lnSpc>
                <a:spcPct val="100000"/>
              </a:lnSpc>
              <a:spcBef>
                <a:spcPts val="0"/>
              </a:spcBef>
              <a:spcAft>
                <a:spcPts val="0"/>
              </a:spcAft>
              <a:buClr>
                <a:schemeClr val="dk1"/>
              </a:buClr>
              <a:buSzPts val="1100"/>
              <a:buFont typeface="Arial"/>
              <a:buNone/>
            </a:pPr>
            <a:r>
              <a:rPr lang="en-US" sz="4000" b="0" i="0" u="none" strike="noStrike" cap="none" baseline="30000">
                <a:solidFill>
                  <a:srgbClr val="FFFFFF"/>
                </a:solidFill>
                <a:latin typeface="Calibri"/>
                <a:ea typeface="Calibri"/>
                <a:cs typeface="Calibri"/>
                <a:sym typeface="Calibri"/>
              </a:rPr>
              <a:t>1</a:t>
            </a:r>
            <a:r>
              <a:rPr lang="en-US" sz="2400" b="0" i="0" u="none" strike="noStrike" cap="none">
                <a:solidFill>
                  <a:srgbClr val="FFFFFF"/>
                </a:solidFill>
                <a:latin typeface="Calibri"/>
                <a:ea typeface="Calibri"/>
                <a:cs typeface="Calibri"/>
                <a:sym typeface="Calibri"/>
              </a:rPr>
              <a:t>Student, Department of Ocean Engineering, University of Rhode Island, Narragansett, RI.  </a:t>
            </a:r>
            <a:r>
              <a:rPr lang="en-US" sz="4000" b="0" i="0" u="none" strike="noStrike" cap="none" baseline="30000">
                <a:solidFill>
                  <a:srgbClr val="FFFFFF"/>
                </a:solidFill>
                <a:latin typeface="Calibri"/>
                <a:ea typeface="Calibri"/>
                <a:cs typeface="Calibri"/>
                <a:sym typeface="Calibri"/>
              </a:rPr>
              <a:t>2</a:t>
            </a:r>
            <a:r>
              <a:rPr lang="en-US" sz="2400" b="0" i="0" u="none" strike="noStrike" cap="none">
                <a:solidFill>
                  <a:srgbClr val="FFFFFF"/>
                </a:solidFill>
                <a:latin typeface="Calibri"/>
                <a:ea typeface="Calibri"/>
                <a:cs typeface="Calibri"/>
                <a:sym typeface="Calibri"/>
              </a:rPr>
              <a:t> Professor Emeritus, Department of Ocean Engineering, University of Rhode Island, Narragansett, Rhode Island. </a:t>
            </a:r>
            <a:endParaRPr>
              <a:solidFill>
                <a:srgbClr val="FFFFFF"/>
              </a:solidFill>
            </a:endParaRPr>
          </a:p>
          <a:p>
            <a:pPr marL="0" marR="0" lvl="0" indent="0" algn="ctr" rtl="0">
              <a:lnSpc>
                <a:spcPct val="100000"/>
              </a:lnSpc>
              <a:spcBef>
                <a:spcPts val="0"/>
              </a:spcBef>
              <a:spcAft>
                <a:spcPts val="0"/>
              </a:spcAft>
              <a:buClr>
                <a:schemeClr val="dk1"/>
              </a:buClr>
              <a:buSzPts val="1100"/>
              <a:buFont typeface="Arial"/>
              <a:buNone/>
            </a:pPr>
            <a:r>
              <a:rPr lang="en-US" sz="4000" b="0" i="0" u="none" strike="noStrike" cap="none" baseline="30000">
                <a:solidFill>
                  <a:srgbClr val="FFFFFF"/>
                </a:solidFill>
                <a:latin typeface="Calibri"/>
                <a:ea typeface="Calibri"/>
                <a:cs typeface="Calibri"/>
                <a:sym typeface="Calibri"/>
              </a:rPr>
              <a:t>3</a:t>
            </a:r>
            <a:r>
              <a:rPr lang="en-US" sz="2400" b="0" i="0" u="none" strike="noStrike" cap="none">
                <a:solidFill>
                  <a:srgbClr val="FFFFFF"/>
                </a:solidFill>
                <a:latin typeface="Calibri"/>
                <a:ea typeface="Calibri"/>
                <a:cs typeface="Calibri"/>
                <a:sym typeface="Calibri"/>
              </a:rPr>
              <a:t> Professor, Department of Ocean/Civil and Environmental Engineering, University of Rhode Island, Narragansett, Rhode Island  </a:t>
            </a:r>
            <a:r>
              <a:rPr lang="en-US" sz="4000" b="0" i="0" u="none" strike="noStrike" cap="none" baseline="30000">
                <a:solidFill>
                  <a:srgbClr val="FFFFFF"/>
                </a:solidFill>
                <a:latin typeface="Calibri"/>
                <a:ea typeface="Calibri"/>
                <a:cs typeface="Calibri"/>
                <a:sym typeface="Calibri"/>
              </a:rPr>
              <a:t>4</a:t>
            </a:r>
            <a:r>
              <a:rPr lang="en-US" sz="2400" b="0" i="0" u="none" strike="noStrike" cap="none">
                <a:solidFill>
                  <a:srgbClr val="FFFFFF"/>
                </a:solidFill>
                <a:latin typeface="Calibri"/>
                <a:ea typeface="Calibri"/>
                <a:cs typeface="Calibri"/>
                <a:sym typeface="Calibri"/>
              </a:rPr>
              <a:t>Swanson Enviromental Associates LLC, Saunderstown, RI</a:t>
            </a:r>
            <a:endParaRPr>
              <a:solidFill>
                <a:srgbClr val="FFFFFF"/>
              </a:solidFill>
            </a:endParaRPr>
          </a:p>
        </p:txBody>
      </p:sp>
      <p:pic>
        <p:nvPicPr>
          <p:cNvPr id="118" name="Google Shape;118;p13" descr="uri-logo_nm.png"/>
          <p:cNvPicPr preferRelativeResize="0"/>
          <p:nvPr/>
        </p:nvPicPr>
        <p:blipFill rotWithShape="1">
          <a:blip r:embed="rId4">
            <a:alphaModFix/>
          </a:blip>
          <a:srcRect/>
          <a:stretch/>
        </p:blipFill>
        <p:spPr>
          <a:xfrm>
            <a:off x="203000" y="526600"/>
            <a:ext cx="5909400" cy="2040259"/>
          </a:xfrm>
          <a:prstGeom prst="rect">
            <a:avLst/>
          </a:prstGeom>
          <a:noFill/>
          <a:ln>
            <a:noFill/>
          </a:ln>
        </p:spPr>
      </p:pic>
      <p:pic>
        <p:nvPicPr>
          <p:cNvPr id="119" name="Google Shape;119;p13" descr="CRMC_Blue3.jpg"/>
          <p:cNvPicPr preferRelativeResize="0"/>
          <p:nvPr/>
        </p:nvPicPr>
        <p:blipFill rotWithShape="1">
          <a:blip r:embed="rId5">
            <a:alphaModFix/>
          </a:blip>
          <a:srcRect/>
          <a:stretch/>
        </p:blipFill>
        <p:spPr>
          <a:xfrm>
            <a:off x="31086554" y="2325663"/>
            <a:ext cx="5165000" cy="2121875"/>
          </a:xfrm>
          <a:prstGeom prst="rect">
            <a:avLst/>
          </a:prstGeom>
          <a:noFill/>
          <a:ln>
            <a:noFill/>
          </a:ln>
        </p:spPr>
      </p:pic>
      <p:sp>
        <p:nvSpPr>
          <p:cNvPr id="120" name="Google Shape;120;p13"/>
          <p:cNvSpPr/>
          <p:nvPr/>
        </p:nvSpPr>
        <p:spPr>
          <a:xfrm>
            <a:off x="26987300" y="15826800"/>
            <a:ext cx="9334500" cy="11280900"/>
          </a:xfrm>
          <a:prstGeom prst="rect">
            <a:avLst/>
          </a:prstGeom>
          <a:solidFill>
            <a:srgbClr val="CFE2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600"/>
              <a:buFont typeface="Arial"/>
              <a:buNone/>
            </a:pPr>
            <a:endParaRPr sz="8600" b="0" i="0" u="none" strike="noStrike" cap="none">
              <a:solidFill>
                <a:schemeClr val="lt1"/>
              </a:solidFill>
              <a:latin typeface="Calibri"/>
              <a:ea typeface="Calibri"/>
              <a:cs typeface="Calibri"/>
              <a:sym typeface="Calibri"/>
            </a:endParaRPr>
          </a:p>
        </p:txBody>
      </p:sp>
      <p:sp>
        <p:nvSpPr>
          <p:cNvPr id="121" name="Google Shape;121;p13"/>
          <p:cNvSpPr txBox="1"/>
          <p:nvPr/>
        </p:nvSpPr>
        <p:spPr>
          <a:xfrm>
            <a:off x="4292475" y="13985225"/>
            <a:ext cx="304800" cy="227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800"/>
              <a:buFont typeface="Arial"/>
              <a:buNone/>
            </a:pPr>
            <a:endParaRPr/>
          </a:p>
        </p:txBody>
      </p:sp>
      <p:sp>
        <p:nvSpPr>
          <p:cNvPr id="122" name="Google Shape;122;p13"/>
          <p:cNvSpPr txBox="1"/>
          <p:nvPr/>
        </p:nvSpPr>
        <p:spPr>
          <a:xfrm>
            <a:off x="7038699" y="14003125"/>
            <a:ext cx="1581900" cy="22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000"/>
              <a:buFont typeface="Arial"/>
              <a:buNone/>
            </a:pPr>
            <a:endParaRPr/>
          </a:p>
        </p:txBody>
      </p:sp>
      <p:sp>
        <p:nvSpPr>
          <p:cNvPr id="123" name="Google Shape;123;p13"/>
          <p:cNvSpPr txBox="1"/>
          <p:nvPr/>
        </p:nvSpPr>
        <p:spPr>
          <a:xfrm>
            <a:off x="28592875" y="9096225"/>
            <a:ext cx="5909400" cy="94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Figure </a:t>
            </a:r>
            <a:r>
              <a:rPr lang="en-US" sz="1800">
                <a:latin typeface="Calibri"/>
                <a:ea typeface="Calibri"/>
                <a:cs typeface="Calibri"/>
                <a:sym typeface="Calibri"/>
              </a:rPr>
              <a:t>10: Image of the Fox Point Hurricane Barrier  </a:t>
            </a:r>
            <a:endParaRPr/>
          </a:p>
        </p:txBody>
      </p:sp>
      <p:sp>
        <p:nvSpPr>
          <p:cNvPr id="124" name="Google Shape;124;p13"/>
          <p:cNvSpPr txBox="1"/>
          <p:nvPr/>
        </p:nvSpPr>
        <p:spPr>
          <a:xfrm>
            <a:off x="34230300" y="6823925"/>
            <a:ext cx="492300" cy="62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125" name="Google Shape;125;p13"/>
          <p:cNvSpPr/>
          <p:nvPr/>
        </p:nvSpPr>
        <p:spPr>
          <a:xfrm>
            <a:off x="15909050" y="7973075"/>
            <a:ext cx="3940800" cy="2204700"/>
          </a:xfrm>
          <a:prstGeom prst="rect">
            <a:avLst/>
          </a:prstGeom>
          <a:solidFill>
            <a:srgbClr val="EEEEEE"/>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4800" b="0" i="0" u="none" strike="noStrike" cap="none">
                <a:solidFill>
                  <a:srgbClr val="000000"/>
                </a:solidFill>
                <a:latin typeface="Calibri"/>
                <a:ea typeface="Calibri"/>
                <a:cs typeface="Calibri"/>
                <a:sym typeface="Calibri"/>
              </a:rPr>
              <a:t>CERI </a:t>
            </a:r>
            <a:endParaRPr/>
          </a:p>
          <a:p>
            <a:pPr marL="0" marR="0" lvl="0" indent="0" algn="ctr" rtl="0">
              <a:lnSpc>
                <a:spcPct val="100000"/>
              </a:lnSpc>
              <a:spcBef>
                <a:spcPts val="0"/>
              </a:spcBef>
              <a:spcAft>
                <a:spcPts val="0"/>
              </a:spcAft>
              <a:buClr>
                <a:srgbClr val="000000"/>
              </a:buClr>
              <a:buSzPts val="1200"/>
              <a:buFont typeface="Arial"/>
              <a:buNone/>
            </a:pPr>
            <a:r>
              <a:rPr lang="en-US" sz="4800" b="0" i="0" u="none" strike="noStrike" cap="none">
                <a:solidFill>
                  <a:srgbClr val="000000"/>
                </a:solidFill>
                <a:latin typeface="Calibri"/>
                <a:ea typeface="Calibri"/>
                <a:cs typeface="Calibri"/>
                <a:sym typeface="Calibri"/>
              </a:rPr>
              <a:t>Estimated Damage</a:t>
            </a:r>
            <a:endParaRPr/>
          </a:p>
        </p:txBody>
      </p:sp>
      <p:grpSp>
        <p:nvGrpSpPr>
          <p:cNvPr id="126" name="Google Shape;126;p13"/>
          <p:cNvGrpSpPr/>
          <p:nvPr/>
        </p:nvGrpSpPr>
        <p:grpSpPr>
          <a:xfrm>
            <a:off x="12248077" y="7462981"/>
            <a:ext cx="3661276" cy="488864"/>
            <a:chOff x="1732350" y="2094850"/>
            <a:chExt cx="2010475" cy="279000"/>
          </a:xfrm>
        </p:grpSpPr>
        <p:cxnSp>
          <p:nvCxnSpPr>
            <p:cNvPr id="127" name="Google Shape;127;p13"/>
            <p:cNvCxnSpPr/>
            <p:nvPr/>
          </p:nvCxnSpPr>
          <p:spPr>
            <a:xfrm flipH="1">
              <a:off x="1732350" y="2094850"/>
              <a:ext cx="8400" cy="279000"/>
            </a:xfrm>
            <a:prstGeom prst="straightConnector1">
              <a:avLst/>
            </a:prstGeom>
            <a:noFill/>
            <a:ln w="28575" cap="flat" cmpd="sng">
              <a:solidFill>
                <a:srgbClr val="000000"/>
              </a:solidFill>
              <a:prstDash val="solid"/>
              <a:round/>
              <a:headEnd type="none" w="sm" len="sm"/>
              <a:tailEnd type="none" w="sm" len="sm"/>
            </a:ln>
          </p:spPr>
        </p:cxnSp>
        <p:cxnSp>
          <p:nvCxnSpPr>
            <p:cNvPr id="128" name="Google Shape;128;p13"/>
            <p:cNvCxnSpPr/>
            <p:nvPr/>
          </p:nvCxnSpPr>
          <p:spPr>
            <a:xfrm>
              <a:off x="1743025" y="2363225"/>
              <a:ext cx="1999800" cy="0"/>
            </a:xfrm>
            <a:prstGeom prst="straightConnector1">
              <a:avLst/>
            </a:prstGeom>
            <a:noFill/>
            <a:ln w="28575" cap="flat" cmpd="sng">
              <a:solidFill>
                <a:srgbClr val="000000"/>
              </a:solidFill>
              <a:prstDash val="solid"/>
              <a:round/>
              <a:headEnd type="none" w="sm" len="sm"/>
              <a:tailEnd type="triangle" w="lg" len="lg"/>
            </a:ln>
          </p:spPr>
        </p:cxnSp>
      </p:grpSp>
      <p:grpSp>
        <p:nvGrpSpPr>
          <p:cNvPr id="129" name="Google Shape;129;p13"/>
          <p:cNvGrpSpPr/>
          <p:nvPr/>
        </p:nvGrpSpPr>
        <p:grpSpPr>
          <a:xfrm>
            <a:off x="19829096" y="7438370"/>
            <a:ext cx="3657127" cy="488872"/>
            <a:chOff x="1737653" y="2169382"/>
            <a:chExt cx="2008197" cy="279005"/>
          </a:xfrm>
        </p:grpSpPr>
        <p:cxnSp>
          <p:nvCxnSpPr>
            <p:cNvPr id="130" name="Google Shape;130;p13"/>
            <p:cNvCxnSpPr/>
            <p:nvPr/>
          </p:nvCxnSpPr>
          <p:spPr>
            <a:xfrm flipH="1">
              <a:off x="3737450" y="2169382"/>
              <a:ext cx="8400" cy="279000"/>
            </a:xfrm>
            <a:prstGeom prst="straightConnector1">
              <a:avLst/>
            </a:prstGeom>
            <a:noFill/>
            <a:ln w="28575" cap="flat" cmpd="sng">
              <a:solidFill>
                <a:srgbClr val="000000"/>
              </a:solidFill>
              <a:prstDash val="solid"/>
              <a:round/>
              <a:headEnd type="none" w="sm" len="sm"/>
              <a:tailEnd type="none" w="sm" len="sm"/>
            </a:ln>
          </p:spPr>
        </p:cxnSp>
        <p:cxnSp>
          <p:nvCxnSpPr>
            <p:cNvPr id="131" name="Google Shape;131;p13"/>
            <p:cNvCxnSpPr/>
            <p:nvPr/>
          </p:nvCxnSpPr>
          <p:spPr>
            <a:xfrm rot="10800000">
              <a:off x="1737653" y="2448387"/>
              <a:ext cx="1999800" cy="0"/>
            </a:xfrm>
            <a:prstGeom prst="straightConnector1">
              <a:avLst/>
            </a:prstGeom>
            <a:noFill/>
            <a:ln w="28575" cap="flat" cmpd="sng">
              <a:solidFill>
                <a:srgbClr val="000000"/>
              </a:solidFill>
              <a:prstDash val="solid"/>
              <a:round/>
              <a:headEnd type="none" w="sm" len="sm"/>
              <a:tailEnd type="triangle" w="lg" len="lg"/>
            </a:ln>
          </p:spPr>
        </p:cxnSp>
      </p:grpSp>
      <p:cxnSp>
        <p:nvCxnSpPr>
          <p:cNvPr id="132" name="Google Shape;132;p13"/>
          <p:cNvCxnSpPr/>
          <p:nvPr/>
        </p:nvCxnSpPr>
        <p:spPr>
          <a:xfrm>
            <a:off x="17859467" y="7323869"/>
            <a:ext cx="19500" cy="649200"/>
          </a:xfrm>
          <a:prstGeom prst="straightConnector1">
            <a:avLst/>
          </a:prstGeom>
          <a:noFill/>
          <a:ln w="28575" cap="flat" cmpd="sng">
            <a:solidFill>
              <a:srgbClr val="000000"/>
            </a:solidFill>
            <a:prstDash val="solid"/>
            <a:round/>
            <a:headEnd type="none" w="sm" len="sm"/>
            <a:tailEnd type="triangle" w="lg" len="lg"/>
          </a:ln>
        </p:spPr>
      </p:cxnSp>
      <p:grpSp>
        <p:nvGrpSpPr>
          <p:cNvPr id="133" name="Google Shape;133;p13"/>
          <p:cNvGrpSpPr/>
          <p:nvPr/>
        </p:nvGrpSpPr>
        <p:grpSpPr>
          <a:xfrm>
            <a:off x="12500889" y="8890839"/>
            <a:ext cx="3399966" cy="723510"/>
            <a:chOff x="1469875" y="3169700"/>
            <a:chExt cx="1842600" cy="875920"/>
          </a:xfrm>
        </p:grpSpPr>
        <p:cxnSp>
          <p:nvCxnSpPr>
            <p:cNvPr id="134" name="Google Shape;134;p13"/>
            <p:cNvCxnSpPr/>
            <p:nvPr/>
          </p:nvCxnSpPr>
          <p:spPr>
            <a:xfrm flipH="1">
              <a:off x="1469875" y="3169700"/>
              <a:ext cx="1842600" cy="8400"/>
            </a:xfrm>
            <a:prstGeom prst="straightConnector1">
              <a:avLst/>
            </a:prstGeom>
            <a:noFill/>
            <a:ln w="28575" cap="flat" cmpd="sng">
              <a:solidFill>
                <a:srgbClr val="000000"/>
              </a:solidFill>
              <a:prstDash val="solid"/>
              <a:round/>
              <a:headEnd type="none" w="sm" len="sm"/>
              <a:tailEnd type="none" w="sm" len="sm"/>
            </a:ln>
          </p:spPr>
        </p:cxnSp>
        <p:cxnSp>
          <p:nvCxnSpPr>
            <p:cNvPr id="135" name="Google Shape;135;p13"/>
            <p:cNvCxnSpPr/>
            <p:nvPr/>
          </p:nvCxnSpPr>
          <p:spPr>
            <a:xfrm>
              <a:off x="1469875" y="3182820"/>
              <a:ext cx="16800" cy="862800"/>
            </a:xfrm>
            <a:prstGeom prst="straightConnector1">
              <a:avLst/>
            </a:prstGeom>
            <a:noFill/>
            <a:ln w="28575" cap="flat" cmpd="sng">
              <a:solidFill>
                <a:srgbClr val="000000"/>
              </a:solidFill>
              <a:prstDash val="solid"/>
              <a:round/>
              <a:headEnd type="none" w="sm" len="sm"/>
              <a:tailEnd type="triangle" w="lg" len="lg"/>
            </a:ln>
          </p:spPr>
        </p:cxnSp>
      </p:grpSp>
      <p:cxnSp>
        <p:nvCxnSpPr>
          <p:cNvPr id="136" name="Google Shape;136;p13"/>
          <p:cNvCxnSpPr/>
          <p:nvPr/>
        </p:nvCxnSpPr>
        <p:spPr>
          <a:xfrm>
            <a:off x="19828998" y="8916485"/>
            <a:ext cx="4839600" cy="6000"/>
          </a:xfrm>
          <a:prstGeom prst="straightConnector1">
            <a:avLst/>
          </a:prstGeom>
          <a:noFill/>
          <a:ln w="28575" cap="flat" cmpd="sng">
            <a:solidFill>
              <a:srgbClr val="000000"/>
            </a:solidFill>
            <a:prstDash val="solid"/>
            <a:round/>
            <a:headEnd type="none" w="sm" len="sm"/>
            <a:tailEnd type="none" w="sm" len="sm"/>
          </a:ln>
        </p:spPr>
      </p:cxnSp>
      <p:cxnSp>
        <p:nvCxnSpPr>
          <p:cNvPr id="137" name="Google Shape;137;p13"/>
          <p:cNvCxnSpPr/>
          <p:nvPr/>
        </p:nvCxnSpPr>
        <p:spPr>
          <a:xfrm>
            <a:off x="24652455" y="8940468"/>
            <a:ext cx="0" cy="527100"/>
          </a:xfrm>
          <a:prstGeom prst="straightConnector1">
            <a:avLst/>
          </a:prstGeom>
          <a:noFill/>
          <a:ln w="28575" cap="flat" cmpd="sng">
            <a:solidFill>
              <a:srgbClr val="000000"/>
            </a:solidFill>
            <a:prstDash val="solid"/>
            <a:round/>
            <a:headEnd type="none" w="sm" len="sm"/>
            <a:tailEnd type="triangle" w="lg" len="lg"/>
          </a:ln>
        </p:spPr>
      </p:cxnSp>
      <p:cxnSp>
        <p:nvCxnSpPr>
          <p:cNvPr id="138" name="Google Shape;138;p13"/>
          <p:cNvCxnSpPr/>
          <p:nvPr/>
        </p:nvCxnSpPr>
        <p:spPr>
          <a:xfrm>
            <a:off x="21396300" y="8922600"/>
            <a:ext cx="2100" cy="545100"/>
          </a:xfrm>
          <a:prstGeom prst="straightConnector1">
            <a:avLst/>
          </a:prstGeom>
          <a:noFill/>
          <a:ln w="28575" cap="flat" cmpd="sng">
            <a:solidFill>
              <a:srgbClr val="000000"/>
            </a:solidFill>
            <a:prstDash val="solid"/>
            <a:round/>
            <a:headEnd type="none" w="sm" len="sm"/>
            <a:tailEnd type="triangle" w="lg" len="lg"/>
          </a:ln>
        </p:spPr>
      </p:cxnSp>
      <p:sp>
        <p:nvSpPr>
          <p:cNvPr id="139" name="Google Shape;139;p13"/>
          <p:cNvSpPr txBox="1"/>
          <p:nvPr/>
        </p:nvSpPr>
        <p:spPr>
          <a:xfrm>
            <a:off x="11544251" y="4599212"/>
            <a:ext cx="12669000" cy="64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Calibri"/>
              <a:buNone/>
            </a:pPr>
            <a:r>
              <a:rPr lang="en-US" sz="4800" b="1" i="0" u="none" strike="noStrike" cap="none">
                <a:solidFill>
                  <a:srgbClr val="000000"/>
                </a:solidFill>
                <a:latin typeface="Calibri"/>
                <a:ea typeface="Calibri"/>
                <a:cs typeface="Calibri"/>
                <a:sym typeface="Calibri"/>
              </a:rPr>
              <a:t>Methodology</a:t>
            </a:r>
            <a:endParaRPr/>
          </a:p>
        </p:txBody>
      </p:sp>
      <p:sp>
        <p:nvSpPr>
          <p:cNvPr id="140" name="Google Shape;140;p13"/>
          <p:cNvSpPr/>
          <p:nvPr/>
        </p:nvSpPr>
        <p:spPr>
          <a:xfrm>
            <a:off x="190500" y="24537175"/>
            <a:ext cx="9207600" cy="8264700"/>
          </a:xfrm>
          <a:prstGeom prst="rect">
            <a:avLst/>
          </a:prstGeom>
          <a:solidFill>
            <a:srgbClr val="CFE2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600"/>
              <a:buFont typeface="Arial"/>
              <a:buNone/>
            </a:pPr>
            <a:endParaRPr sz="8600" b="0" i="0" u="none" strike="noStrike" cap="none">
              <a:solidFill>
                <a:schemeClr val="lt1"/>
              </a:solidFill>
              <a:latin typeface="Calibri"/>
              <a:ea typeface="Calibri"/>
              <a:cs typeface="Calibri"/>
              <a:sym typeface="Calibri"/>
            </a:endParaRPr>
          </a:p>
        </p:txBody>
      </p:sp>
      <p:sp>
        <p:nvSpPr>
          <p:cNvPr id="141" name="Google Shape;141;p13"/>
          <p:cNvSpPr txBox="1"/>
          <p:nvPr/>
        </p:nvSpPr>
        <p:spPr>
          <a:xfrm>
            <a:off x="513300" y="23815088"/>
            <a:ext cx="8511000" cy="489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Figure 3: Regionally corrected sea level rise predictions for Newport, RI from NOAA and the USACE.</a:t>
            </a:r>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3"/>
          <p:cNvSpPr txBox="1"/>
          <p:nvPr/>
        </p:nvSpPr>
        <p:spPr>
          <a:xfrm>
            <a:off x="1266100" y="24420950"/>
            <a:ext cx="7354500" cy="64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Calibri"/>
              <a:buNone/>
            </a:pPr>
            <a:r>
              <a:rPr lang="en-US" sz="4800" b="1" i="0" u="none" strike="noStrike" cap="none">
                <a:solidFill>
                  <a:srgbClr val="000000"/>
                </a:solidFill>
                <a:latin typeface="Calibri"/>
                <a:ea typeface="Calibri"/>
                <a:cs typeface="Calibri"/>
                <a:sym typeface="Calibri"/>
              </a:rPr>
              <a:t>STORMTOOLS and STWAVE</a:t>
            </a:r>
            <a:endParaRPr/>
          </a:p>
        </p:txBody>
      </p:sp>
      <p:sp>
        <p:nvSpPr>
          <p:cNvPr id="143" name="Google Shape;143;p13"/>
          <p:cNvSpPr txBox="1"/>
          <p:nvPr/>
        </p:nvSpPr>
        <p:spPr>
          <a:xfrm>
            <a:off x="323850" y="28893775"/>
            <a:ext cx="4284000" cy="64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Figure 4: STORMTOOLS flood layer for 100 year storm with 7 feet of sea level rise.</a:t>
            </a:r>
            <a:endParaRPr/>
          </a:p>
        </p:txBody>
      </p:sp>
      <p:sp>
        <p:nvSpPr>
          <p:cNvPr id="144" name="Google Shape;144;p13"/>
          <p:cNvSpPr txBox="1"/>
          <p:nvPr/>
        </p:nvSpPr>
        <p:spPr>
          <a:xfrm>
            <a:off x="4607850" y="28893775"/>
            <a:ext cx="4646100" cy="64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Figure 5: STWAVE model for 100 year storm with 7 feet of sea level rise.</a:t>
            </a:r>
            <a:endParaRPr/>
          </a:p>
        </p:txBody>
      </p:sp>
      <p:sp>
        <p:nvSpPr>
          <p:cNvPr id="145" name="Google Shape;145;p13"/>
          <p:cNvSpPr txBox="1"/>
          <p:nvPr/>
        </p:nvSpPr>
        <p:spPr>
          <a:xfrm>
            <a:off x="28156525" y="15967050"/>
            <a:ext cx="6782100" cy="527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a:t>Fluvial Flooding</a:t>
            </a:r>
            <a:endParaRPr/>
          </a:p>
        </p:txBody>
      </p:sp>
      <p:sp>
        <p:nvSpPr>
          <p:cNvPr id="146" name="Google Shape;146;p13"/>
          <p:cNvSpPr/>
          <p:nvPr/>
        </p:nvSpPr>
        <p:spPr>
          <a:xfrm>
            <a:off x="10336925" y="5391225"/>
            <a:ext cx="3940800" cy="2032500"/>
          </a:xfrm>
          <a:prstGeom prst="rect">
            <a:avLst/>
          </a:prstGeom>
          <a:solidFill>
            <a:srgbClr val="EEEEEE"/>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Calibri"/>
              <a:buNone/>
            </a:pPr>
            <a:r>
              <a:rPr lang="en-US" sz="3000">
                <a:latin typeface="Cambria"/>
                <a:ea typeface="Cambria"/>
                <a:cs typeface="Cambria"/>
                <a:sym typeface="Cambria"/>
              </a:rPr>
              <a:t>Structure Prototype and First Floor Elevation</a:t>
            </a:r>
            <a:endParaRPr sz="3000">
              <a:latin typeface="Cambria"/>
              <a:ea typeface="Cambria"/>
              <a:cs typeface="Cambria"/>
              <a:sym typeface="Cambria"/>
            </a:endParaRPr>
          </a:p>
        </p:txBody>
      </p:sp>
      <p:sp>
        <p:nvSpPr>
          <p:cNvPr id="147" name="Google Shape;147;p13"/>
          <p:cNvSpPr/>
          <p:nvPr/>
        </p:nvSpPr>
        <p:spPr>
          <a:xfrm>
            <a:off x="15909050" y="5315025"/>
            <a:ext cx="3940800" cy="2032500"/>
          </a:xfrm>
          <a:prstGeom prst="rect">
            <a:avLst/>
          </a:prstGeom>
          <a:solidFill>
            <a:srgbClr val="EEEEEE"/>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000">
                <a:solidFill>
                  <a:schemeClr val="dk1"/>
                </a:solidFill>
                <a:latin typeface="Cambria"/>
                <a:ea typeface="Cambria"/>
                <a:cs typeface="Cambria"/>
                <a:sym typeface="Cambria"/>
              </a:rPr>
              <a:t>STORMTOOLS Storm Water Level and Waves (100yr, with and without SLR)</a:t>
            </a:r>
            <a:endParaRPr sz="4800">
              <a:latin typeface="Calibri"/>
              <a:ea typeface="Calibri"/>
              <a:cs typeface="Calibri"/>
              <a:sym typeface="Calibri"/>
            </a:endParaRPr>
          </a:p>
        </p:txBody>
      </p:sp>
      <p:sp>
        <p:nvSpPr>
          <p:cNvPr id="148" name="Google Shape;148;p13"/>
          <p:cNvSpPr/>
          <p:nvPr/>
        </p:nvSpPr>
        <p:spPr>
          <a:xfrm>
            <a:off x="21481200" y="5553225"/>
            <a:ext cx="3940800" cy="1870500"/>
          </a:xfrm>
          <a:prstGeom prst="rect">
            <a:avLst/>
          </a:prstGeom>
          <a:solidFill>
            <a:srgbClr val="EEEEEE"/>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3000">
              <a:solidFill>
                <a:schemeClr val="dk1"/>
              </a:solidFill>
              <a:latin typeface="Cambria"/>
              <a:ea typeface="Cambria"/>
              <a:cs typeface="Cambria"/>
              <a:sym typeface="Cambria"/>
            </a:endParaRPr>
          </a:p>
          <a:p>
            <a:pPr marL="0" lvl="0" indent="0" algn="ctr" rtl="0">
              <a:spcBef>
                <a:spcPts val="0"/>
              </a:spcBef>
              <a:spcAft>
                <a:spcPts val="0"/>
              </a:spcAft>
              <a:buClr>
                <a:schemeClr val="dk1"/>
              </a:buClr>
              <a:buSzPts val="1100"/>
              <a:buFont typeface="Arial"/>
              <a:buNone/>
            </a:pPr>
            <a:r>
              <a:rPr lang="en-US" sz="3000">
                <a:solidFill>
                  <a:schemeClr val="dk1"/>
                </a:solidFill>
                <a:latin typeface="Cambria"/>
                <a:ea typeface="Cambria"/>
                <a:cs typeface="Cambria"/>
                <a:sym typeface="Cambria"/>
              </a:rPr>
              <a:t>Inundation and Wave Damage Functions by Structure Type</a:t>
            </a:r>
            <a:endParaRPr sz="3000">
              <a:solidFill>
                <a:schemeClr val="dk1"/>
              </a:solidFill>
              <a:latin typeface="Cambria"/>
              <a:ea typeface="Cambria"/>
              <a:cs typeface="Cambria"/>
              <a:sym typeface="Cambria"/>
            </a:endParaRPr>
          </a:p>
          <a:p>
            <a:pPr marL="0" marR="0" lvl="0" indent="0" algn="ctr" rtl="0">
              <a:lnSpc>
                <a:spcPct val="100000"/>
              </a:lnSpc>
              <a:spcBef>
                <a:spcPts val="0"/>
              </a:spcBef>
              <a:spcAft>
                <a:spcPts val="0"/>
              </a:spcAft>
              <a:buClr>
                <a:srgbClr val="000000"/>
              </a:buClr>
              <a:buSzPts val="1200"/>
              <a:buFont typeface="Arial"/>
              <a:buNone/>
            </a:pPr>
            <a:endParaRPr sz="4800">
              <a:latin typeface="Calibri"/>
              <a:ea typeface="Calibri"/>
              <a:cs typeface="Calibri"/>
              <a:sym typeface="Calibri"/>
            </a:endParaRPr>
          </a:p>
        </p:txBody>
      </p:sp>
      <p:pic>
        <p:nvPicPr>
          <p:cNvPr id="149" name="Google Shape;149;p13" descr="seagrant_logo.jpg"/>
          <p:cNvPicPr preferRelativeResize="0"/>
          <p:nvPr/>
        </p:nvPicPr>
        <p:blipFill rotWithShape="1">
          <a:blip r:embed="rId6">
            <a:alphaModFix/>
          </a:blip>
          <a:srcRect/>
          <a:stretch/>
        </p:blipFill>
        <p:spPr>
          <a:xfrm>
            <a:off x="31086550" y="103171"/>
            <a:ext cx="5165000" cy="1966304"/>
          </a:xfrm>
          <a:prstGeom prst="rect">
            <a:avLst/>
          </a:prstGeom>
          <a:noFill/>
          <a:ln>
            <a:noFill/>
          </a:ln>
        </p:spPr>
      </p:pic>
      <p:sp>
        <p:nvSpPr>
          <p:cNvPr id="150" name="Google Shape;150;p13"/>
          <p:cNvSpPr txBox="1"/>
          <p:nvPr/>
        </p:nvSpPr>
        <p:spPr>
          <a:xfrm>
            <a:off x="20752775" y="9323175"/>
            <a:ext cx="1403100" cy="41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Calibri"/>
              <a:buNone/>
            </a:pPr>
            <a:r>
              <a:rPr lang="en-US" sz="3000" b="1" i="0" u="none" strike="noStrike" cap="none">
                <a:solidFill>
                  <a:srgbClr val="000000"/>
                </a:solidFill>
                <a:latin typeface="Calibri"/>
                <a:ea typeface="Calibri"/>
                <a:cs typeface="Calibri"/>
                <a:sym typeface="Calibri"/>
              </a:rPr>
              <a:t>CDF</a:t>
            </a:r>
            <a:endParaRPr/>
          </a:p>
        </p:txBody>
      </p:sp>
      <p:sp>
        <p:nvSpPr>
          <p:cNvPr id="151" name="Google Shape;151;p13"/>
          <p:cNvSpPr txBox="1"/>
          <p:nvPr/>
        </p:nvSpPr>
        <p:spPr>
          <a:xfrm>
            <a:off x="23950888" y="9316462"/>
            <a:ext cx="1403100" cy="41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Calibri"/>
              <a:buNone/>
            </a:pPr>
            <a:r>
              <a:rPr lang="en-US" sz="3000" b="1" i="0" u="none" strike="noStrike" cap="none">
                <a:solidFill>
                  <a:srgbClr val="000000"/>
                </a:solidFill>
                <a:latin typeface="Calibri"/>
                <a:ea typeface="Calibri"/>
                <a:cs typeface="Calibri"/>
                <a:sym typeface="Calibri"/>
              </a:rPr>
              <a:t>PDF</a:t>
            </a:r>
            <a:endParaRPr/>
          </a:p>
        </p:txBody>
      </p:sp>
      <p:sp>
        <p:nvSpPr>
          <p:cNvPr id="152" name="Google Shape;152;p13"/>
          <p:cNvSpPr txBox="1"/>
          <p:nvPr/>
        </p:nvSpPr>
        <p:spPr>
          <a:xfrm>
            <a:off x="513300" y="29527500"/>
            <a:ext cx="8821200" cy="25716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STORMTOOLS flood layers were used to determine the inundation depth in feet at each structure in the study area.</a:t>
            </a:r>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STWAVE model outputs significant wave heights (Hs).</a:t>
            </a:r>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Significant wave heights were then converted into wave crest heights (Hc) using the equation Hc = 1.12Hs.</a:t>
            </a:r>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The wave crest heights were found at each structure in the area.</a:t>
            </a:r>
            <a:endParaRPr/>
          </a:p>
          <a:p>
            <a:pPr marL="457200" marR="0" lvl="0" indent="-381000" algn="l" rtl="0">
              <a:lnSpc>
                <a:spcPct val="100000"/>
              </a:lnSpc>
              <a:spcBef>
                <a:spcPts val="0"/>
              </a:spcBef>
              <a:spcAft>
                <a:spcPts val="0"/>
              </a:spcAft>
              <a:buClr>
                <a:srgbClr val="000000"/>
              </a:buClr>
              <a:buSzPts val="2400"/>
              <a:buFont typeface="Calibri"/>
              <a:buChar char="●"/>
            </a:pPr>
            <a:r>
              <a:rPr lang="en-US" sz="2400">
                <a:latin typeface="Calibri"/>
                <a:ea typeface="Calibri"/>
                <a:cs typeface="Calibri"/>
                <a:sym typeface="Calibri"/>
              </a:rPr>
              <a:t>Waves were an insignificant source of damage relative to inundation</a:t>
            </a:r>
            <a:r>
              <a:rPr lang="en-US" sz="2400" b="0" i="0" u="none" strike="noStrike" cap="none">
                <a:solidFill>
                  <a:srgbClr val="000000"/>
                </a:solidFill>
                <a:latin typeface="Calibri"/>
                <a:ea typeface="Calibri"/>
                <a:cs typeface="Calibri"/>
                <a:sym typeface="Calibri"/>
              </a:rPr>
              <a:t>.</a:t>
            </a:r>
            <a:endParaRPr/>
          </a:p>
        </p:txBody>
      </p:sp>
      <p:sp>
        <p:nvSpPr>
          <p:cNvPr id="153" name="Google Shape;153;p13"/>
          <p:cNvSpPr txBox="1"/>
          <p:nvPr/>
        </p:nvSpPr>
        <p:spPr>
          <a:xfrm>
            <a:off x="27304400" y="13098474"/>
            <a:ext cx="8700300" cy="187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2400">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Construct</a:t>
            </a:r>
            <a:r>
              <a:rPr lang="en-US" sz="2400">
                <a:latin typeface="Calibri"/>
                <a:ea typeface="Calibri"/>
                <a:cs typeface="Calibri"/>
                <a:sym typeface="Calibri"/>
              </a:rPr>
              <a:t>ed in 1960 after Providence suffered serious damage from The Hurricane of ‘38 and Hurricane Carol (1954)</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a:latin typeface="Calibri"/>
                <a:ea typeface="Calibri"/>
                <a:cs typeface="Calibri"/>
                <a:sym typeface="Calibri"/>
              </a:rPr>
              <a:t>Built to stand 23.9 feet above NAVD 88</a:t>
            </a:r>
            <a:endParaRPr sz="2400">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a:latin typeface="Calibri"/>
                <a:ea typeface="Calibri"/>
                <a:cs typeface="Calibri"/>
                <a:sym typeface="Calibri"/>
              </a:rPr>
              <a:t>Contains a pump house with 5 high capacity pumps</a:t>
            </a:r>
            <a:endParaRPr sz="2400">
              <a:latin typeface="Calibri"/>
              <a:ea typeface="Calibri"/>
              <a:cs typeface="Calibri"/>
              <a:sym typeface="Calibri"/>
            </a:endParaRPr>
          </a:p>
        </p:txBody>
      </p:sp>
      <p:sp>
        <p:nvSpPr>
          <p:cNvPr id="154" name="Google Shape;154;p13"/>
          <p:cNvSpPr txBox="1"/>
          <p:nvPr/>
        </p:nvSpPr>
        <p:spPr>
          <a:xfrm>
            <a:off x="10162950" y="21755350"/>
            <a:ext cx="6417900" cy="52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Figure 6: Created in ArcGIS displays the location of each prototype in the study area.  </a:t>
            </a:r>
            <a:endParaRPr/>
          </a:p>
        </p:txBody>
      </p:sp>
      <p:sp>
        <p:nvSpPr>
          <p:cNvPr id="155" name="Google Shape;155;p13"/>
          <p:cNvSpPr txBox="1"/>
          <p:nvPr/>
        </p:nvSpPr>
        <p:spPr>
          <a:xfrm>
            <a:off x="3176475" y="23470525"/>
            <a:ext cx="3000000" cy="227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http://www.corpsclimate.us/ccaceslcurves.cfm</a:t>
            </a:r>
            <a:endParaRPr/>
          </a:p>
        </p:txBody>
      </p:sp>
      <p:sp>
        <p:nvSpPr>
          <p:cNvPr id="156" name="Google Shape;156;p13"/>
          <p:cNvSpPr txBox="1"/>
          <p:nvPr/>
        </p:nvSpPr>
        <p:spPr>
          <a:xfrm>
            <a:off x="19023163" y="21743400"/>
            <a:ext cx="5702700" cy="52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a:latin typeface="Calibri"/>
                <a:ea typeface="Calibri"/>
                <a:cs typeface="Calibri"/>
                <a:sym typeface="Calibri"/>
              </a:rPr>
              <a:t>Figure 7: Depicts examples of the four most abundant structures in the project area</a:t>
            </a:r>
            <a:endParaRPr/>
          </a:p>
        </p:txBody>
      </p:sp>
      <p:sp>
        <p:nvSpPr>
          <p:cNvPr id="157" name="Google Shape;157;p13"/>
          <p:cNvSpPr txBox="1"/>
          <p:nvPr/>
        </p:nvSpPr>
        <p:spPr>
          <a:xfrm>
            <a:off x="27144300" y="12755950"/>
            <a:ext cx="8953500" cy="64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Figure 11: </a:t>
            </a:r>
            <a:r>
              <a:rPr lang="en-US" sz="1800">
                <a:latin typeface="Calibri"/>
                <a:ea typeface="Calibri"/>
                <a:cs typeface="Calibri"/>
                <a:sym typeface="Calibri"/>
              </a:rPr>
              <a:t>The barrier includes an east and west wing wall and 5 vehicular gates</a:t>
            </a:r>
            <a:endParaRPr/>
          </a:p>
        </p:txBody>
      </p:sp>
      <p:sp>
        <p:nvSpPr>
          <p:cNvPr id="158" name="Google Shape;158;p13"/>
          <p:cNvSpPr txBox="1"/>
          <p:nvPr/>
        </p:nvSpPr>
        <p:spPr>
          <a:xfrm>
            <a:off x="27087600" y="5695800"/>
            <a:ext cx="492300" cy="62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endParaRPr/>
          </a:p>
        </p:txBody>
      </p:sp>
      <p:sp>
        <p:nvSpPr>
          <p:cNvPr id="159" name="Google Shape;159;p13"/>
          <p:cNvSpPr txBox="1"/>
          <p:nvPr/>
        </p:nvSpPr>
        <p:spPr>
          <a:xfrm>
            <a:off x="33007200" y="7915200"/>
            <a:ext cx="492300" cy="62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endParaRPr/>
          </a:p>
        </p:txBody>
      </p:sp>
      <p:sp>
        <p:nvSpPr>
          <p:cNvPr id="160" name="Google Shape;160;p13"/>
          <p:cNvSpPr/>
          <p:nvPr/>
        </p:nvSpPr>
        <p:spPr>
          <a:xfrm>
            <a:off x="27017850" y="27237050"/>
            <a:ext cx="9207600" cy="3383400"/>
          </a:xfrm>
          <a:prstGeom prst="rect">
            <a:avLst/>
          </a:prstGeom>
          <a:solidFill>
            <a:srgbClr val="CFE2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200"/>
              <a:buFont typeface="Calibri"/>
              <a:buNone/>
            </a:pPr>
            <a:r>
              <a:rPr lang="en-US" sz="4800" b="1" i="0" u="none" strike="noStrike" cap="none">
                <a:solidFill>
                  <a:schemeClr val="dk1"/>
                </a:solidFill>
                <a:latin typeface="Calibri"/>
                <a:ea typeface="Calibri"/>
                <a:cs typeface="Calibri"/>
                <a:sym typeface="Calibri"/>
              </a:rPr>
              <a:t>Conclusion</a:t>
            </a:r>
            <a:endParaRPr/>
          </a:p>
          <a:p>
            <a:pPr marL="0" marR="0" lvl="0" indent="0" algn="l"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latin typeface="Calibri"/>
                <a:ea typeface="Calibri"/>
                <a:cs typeface="Calibri"/>
                <a:sym typeface="Calibri"/>
              </a:rPr>
              <a:t>This study shows that the </a:t>
            </a:r>
            <a:r>
              <a:rPr lang="en-US" sz="2400">
                <a:solidFill>
                  <a:schemeClr val="dk1"/>
                </a:solidFill>
                <a:latin typeface="Calibri"/>
                <a:ea typeface="Calibri"/>
                <a:cs typeface="Calibri"/>
                <a:sym typeface="Calibri"/>
              </a:rPr>
              <a:t>Providence area would receive significant damage without the hurricane barrier in operation</a:t>
            </a:r>
            <a:r>
              <a:rPr lang="en-US" sz="2400" b="0" i="0" u="none" strike="noStrike" cap="none">
                <a:solidFill>
                  <a:schemeClr val="dk1"/>
                </a:solidFill>
                <a:latin typeface="Calibri"/>
                <a:ea typeface="Calibri"/>
                <a:cs typeface="Calibri"/>
                <a:sym typeface="Calibri"/>
              </a:rPr>
              <a:t>. Using the NACCS damage functions, damage estimates were made for each structure in the study area from a 100 year storm with and without sea level rise. These results, and the CERI methodology can be used by homeowners to evaluate the risk to their homes and by community planners to evaluate mitigation strategies.</a:t>
            </a:r>
            <a:endParaRPr/>
          </a:p>
          <a:p>
            <a:pPr marL="0" marR="0" lvl="0" indent="0" algn="ctr" rtl="0">
              <a:lnSpc>
                <a:spcPct val="100000"/>
              </a:lnSpc>
              <a:spcBef>
                <a:spcPts val="0"/>
              </a:spcBef>
              <a:spcAft>
                <a:spcPts val="0"/>
              </a:spcAft>
              <a:buClr>
                <a:schemeClr val="dk1"/>
              </a:buClr>
              <a:buSzPts val="2700"/>
              <a:buFont typeface="Arial"/>
              <a:buNone/>
            </a:pPr>
            <a:endParaRPr sz="27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161" name="Google Shape;161;p13"/>
          <p:cNvSpPr txBox="1"/>
          <p:nvPr/>
        </p:nvSpPr>
        <p:spPr>
          <a:xfrm>
            <a:off x="10398988" y="12487550"/>
            <a:ext cx="15680700" cy="94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The Coastal Environmental Risk Index (CERI) provides a summary of the risk coastal areas face from the environment; specifically storm included flooding and the associated wave environment, sea level rise, and shoreline erosion/accretion.</a:t>
            </a:r>
            <a:endParaRPr/>
          </a:p>
        </p:txBody>
      </p:sp>
      <p:sp>
        <p:nvSpPr>
          <p:cNvPr id="162" name="Google Shape;162;p13"/>
          <p:cNvSpPr txBox="1"/>
          <p:nvPr/>
        </p:nvSpPr>
        <p:spPr>
          <a:xfrm>
            <a:off x="38881875" y="12225125"/>
            <a:ext cx="34349699" cy="400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3"/>
          <p:cNvSpPr txBox="1"/>
          <p:nvPr/>
        </p:nvSpPr>
        <p:spPr>
          <a:xfrm>
            <a:off x="1721775" y="4506400"/>
            <a:ext cx="59094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4800" b="1" i="0" u="none" strike="noStrike" cap="none">
                <a:solidFill>
                  <a:schemeClr val="dk1"/>
                </a:solidFill>
                <a:latin typeface="Calibri"/>
                <a:ea typeface="Calibri"/>
                <a:cs typeface="Calibri"/>
                <a:sym typeface="Calibri"/>
              </a:rPr>
              <a:t>Abstract</a:t>
            </a:r>
            <a:endParaRPr/>
          </a:p>
        </p:txBody>
      </p:sp>
      <p:sp>
        <p:nvSpPr>
          <p:cNvPr id="164" name="Google Shape;164;p13"/>
          <p:cNvSpPr txBox="1"/>
          <p:nvPr/>
        </p:nvSpPr>
        <p:spPr>
          <a:xfrm>
            <a:off x="10839950" y="22445138"/>
            <a:ext cx="13478401"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baseline="30000">
                <a:solidFill>
                  <a:srgbClr val="000000"/>
                </a:solidFill>
                <a:latin typeface="Calibri"/>
                <a:ea typeface="Calibri"/>
                <a:cs typeface="Calibri"/>
                <a:sym typeface="Calibri"/>
              </a:rPr>
              <a:t>6</a:t>
            </a:r>
            <a:r>
              <a:rPr lang="en-US" sz="1800" b="0" i="0" u="none" strike="noStrike" cap="none">
                <a:solidFill>
                  <a:srgbClr val="000000"/>
                </a:solidFill>
                <a:latin typeface="Calibri"/>
                <a:ea typeface="Calibri"/>
                <a:cs typeface="Calibri"/>
                <a:sym typeface="Calibri"/>
              </a:rPr>
              <a:t>North Atlantic Coast Comprehensive Study conducted by the US Army Corps of Engineers</a:t>
            </a:r>
            <a:endParaRPr/>
          </a:p>
        </p:txBody>
      </p:sp>
      <p:sp>
        <p:nvSpPr>
          <p:cNvPr id="165" name="Google Shape;165;p13"/>
          <p:cNvSpPr txBox="1"/>
          <p:nvPr/>
        </p:nvSpPr>
        <p:spPr>
          <a:xfrm>
            <a:off x="4278750" y="14543075"/>
            <a:ext cx="980100" cy="3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800"/>
              <a:buFont typeface="Arial"/>
              <a:buNone/>
            </a:pPr>
            <a:endParaRPr/>
          </a:p>
        </p:txBody>
      </p:sp>
      <p:sp>
        <p:nvSpPr>
          <p:cNvPr id="166" name="Google Shape;166;p13"/>
          <p:cNvSpPr/>
          <p:nvPr/>
        </p:nvSpPr>
        <p:spPr>
          <a:xfrm>
            <a:off x="27000300" y="30769425"/>
            <a:ext cx="9207600" cy="2032500"/>
          </a:xfrm>
          <a:prstGeom prst="rect">
            <a:avLst/>
          </a:prstGeom>
          <a:solidFill>
            <a:srgbClr val="CFE2F3"/>
          </a:solidFill>
          <a:ln w="25400" cap="flat" cmpd="sng">
            <a:solidFill>
              <a:srgbClr val="395E8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3"/>
          <p:cNvSpPr txBox="1"/>
          <p:nvPr/>
        </p:nvSpPr>
        <p:spPr>
          <a:xfrm>
            <a:off x="27108500" y="30597500"/>
            <a:ext cx="8953500" cy="220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Calibri"/>
              <a:buNone/>
            </a:pPr>
            <a:r>
              <a:rPr lang="en-US" sz="4800" b="1" i="0" u="none" strike="noStrike" cap="none">
                <a:solidFill>
                  <a:srgbClr val="000000"/>
                </a:solidFill>
                <a:latin typeface="Calibri"/>
                <a:ea typeface="Calibri"/>
                <a:cs typeface="Calibri"/>
                <a:sym typeface="Calibri"/>
              </a:rPr>
              <a:t>References</a:t>
            </a:r>
            <a:endParaRPr/>
          </a:p>
          <a:p>
            <a:pPr marL="0" marR="0" lvl="0" indent="0" algn="l" rtl="0">
              <a:lnSpc>
                <a:spcPct val="100000"/>
              </a:lnSpc>
              <a:spcBef>
                <a:spcPts val="0"/>
              </a:spcBef>
              <a:spcAft>
                <a:spcPts val="0"/>
              </a:spcAft>
              <a:buClr>
                <a:srgbClr val="000000"/>
              </a:buClr>
              <a:buSzPts val="2200"/>
              <a:buFont typeface="Calibri"/>
              <a:buNone/>
            </a:pPr>
            <a:r>
              <a:rPr lang="en-US" sz="2200" b="0" i="0" u="none" strike="noStrike" cap="none">
                <a:solidFill>
                  <a:srgbClr val="000000"/>
                </a:solidFill>
                <a:latin typeface="Calibri"/>
                <a:ea typeface="Calibri"/>
                <a:cs typeface="Calibri"/>
                <a:sym typeface="Calibri"/>
              </a:rPr>
              <a:t>The authors would like to acknowledge Chris Damon of </a:t>
            </a:r>
            <a:r>
              <a:rPr lang="en-US" sz="2200">
                <a:latin typeface="Calibri"/>
                <a:ea typeface="Calibri"/>
                <a:cs typeface="Calibri"/>
                <a:sym typeface="Calibri"/>
              </a:rPr>
              <a:t>the RI CRMC </a:t>
            </a:r>
            <a:r>
              <a:rPr lang="en-US" sz="2200" b="0" i="0" u="none" strike="noStrike" cap="none">
                <a:solidFill>
                  <a:srgbClr val="000000"/>
                </a:solidFill>
                <a:latin typeface="Calibri"/>
                <a:ea typeface="Calibri"/>
                <a:cs typeface="Calibri"/>
                <a:sym typeface="Calibri"/>
              </a:rPr>
              <a:t>and Dr. Annette Grilli of the University of Rhode Island for help with the STWAVE analyses and </a:t>
            </a:r>
            <a:r>
              <a:rPr lang="en-US" sz="2200">
                <a:latin typeface="Calibri"/>
                <a:ea typeface="Calibri"/>
                <a:cs typeface="Calibri"/>
                <a:sym typeface="Calibri"/>
              </a:rPr>
              <a:t>programming of CERI</a:t>
            </a:r>
            <a:r>
              <a:rPr lang="en-US" sz="2200" b="0" i="0" u="none" strike="noStrike" cap="none">
                <a:solidFill>
                  <a:srgbClr val="000000"/>
                </a:solidFill>
                <a:latin typeface="Calibri"/>
                <a:ea typeface="Calibri"/>
                <a:cs typeface="Calibri"/>
                <a:sym typeface="Calibri"/>
              </a:rPr>
              <a:t>.</a:t>
            </a:r>
            <a:endParaRPr/>
          </a:p>
        </p:txBody>
      </p:sp>
      <p:sp>
        <p:nvSpPr>
          <p:cNvPr id="168" name="Google Shape;168;p13"/>
          <p:cNvSpPr txBox="1"/>
          <p:nvPr/>
        </p:nvSpPr>
        <p:spPr>
          <a:xfrm>
            <a:off x="292100" y="10870712"/>
            <a:ext cx="8889900" cy="6444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4800" b="1" i="0" u="none" strike="noStrike" cap="none">
                <a:solidFill>
                  <a:schemeClr val="dk1"/>
                </a:solidFill>
                <a:latin typeface="Calibri"/>
                <a:ea typeface="Calibri"/>
                <a:cs typeface="Calibri"/>
                <a:sym typeface="Calibri"/>
              </a:rPr>
              <a:t>Why </a:t>
            </a:r>
            <a:r>
              <a:rPr lang="en-US" sz="4800" b="1">
                <a:solidFill>
                  <a:schemeClr val="dk1"/>
                </a:solidFill>
                <a:latin typeface="Calibri"/>
                <a:ea typeface="Calibri"/>
                <a:cs typeface="Calibri"/>
                <a:sym typeface="Calibri"/>
              </a:rPr>
              <a:t>Providence</a:t>
            </a:r>
            <a:r>
              <a:rPr lang="en-US" sz="4800" b="1" i="0" u="none" strike="noStrike" cap="none">
                <a:solidFill>
                  <a:schemeClr val="dk1"/>
                </a:solidFill>
                <a:latin typeface="Calibri"/>
                <a:ea typeface="Calibri"/>
                <a:cs typeface="Calibri"/>
                <a:sym typeface="Calibri"/>
              </a:rPr>
              <a:t>?</a:t>
            </a:r>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Figure 1:  </a:t>
            </a:r>
            <a:r>
              <a:rPr lang="en-US" sz="1800">
                <a:solidFill>
                  <a:schemeClr val="dk1"/>
                </a:solidFill>
                <a:latin typeface="Calibri"/>
                <a:ea typeface="Calibri"/>
                <a:cs typeface="Calibri"/>
                <a:sym typeface="Calibri"/>
              </a:rPr>
              <a:t>Distribution of residential                 Figure 2: Flooding in downtown Providence as</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and commercial structures in the 			a result of the Hurricane of ‘38 (left) and </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study area</a:t>
            </a:r>
            <a:r>
              <a:rPr lang="en-US" sz="1800" b="0" i="0" u="none" strike="noStrike" cap="none">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ArcGIS</a:t>
            </a:r>
            <a:r>
              <a:rPr lang="en-US" sz="1800" b="0" i="0" u="none" strike="noStrike" cap="none">
                <a:solidFill>
                  <a:schemeClr val="dk1"/>
                </a:solidFill>
                <a:latin typeface="Calibri"/>
                <a:ea typeface="Calibri"/>
                <a:cs typeface="Calibri"/>
                <a:sym typeface="Calibri"/>
              </a:rPr>
              <a:t>).					Hurricane Carol (right)</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2400">
                <a:solidFill>
                  <a:schemeClr val="dk1"/>
                </a:solidFill>
                <a:latin typeface="Calibri"/>
                <a:ea typeface="Calibri"/>
                <a:cs typeface="Calibri"/>
                <a:sym typeface="Calibri"/>
              </a:rPr>
              <a:t>Providence has a history of intense flooding in its structurally dense and highly commercialized downtown area. With the addition of sea level rise, Providence could be majorly affected by a large scale storm.</a:t>
            </a:r>
            <a:endParaRPr sz="2400"/>
          </a:p>
        </p:txBody>
      </p:sp>
      <p:sp>
        <p:nvSpPr>
          <p:cNvPr id="169" name="Google Shape;169;p13"/>
          <p:cNvSpPr txBox="1"/>
          <p:nvPr/>
        </p:nvSpPr>
        <p:spPr>
          <a:xfrm>
            <a:off x="34401900" y="13314038"/>
            <a:ext cx="1806000" cy="37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a:p>
        </p:txBody>
      </p:sp>
      <p:pic>
        <p:nvPicPr>
          <p:cNvPr id="170" name="Google Shape;170;p13"/>
          <p:cNvPicPr preferRelativeResize="0"/>
          <p:nvPr/>
        </p:nvPicPr>
        <p:blipFill rotWithShape="1">
          <a:blip r:embed="rId7">
            <a:alphaModFix/>
          </a:blip>
          <a:srcRect l="1491" t="1043" r="1023" b="11977"/>
          <a:stretch/>
        </p:blipFill>
        <p:spPr>
          <a:xfrm>
            <a:off x="673550" y="11661488"/>
            <a:ext cx="3199499" cy="2553500"/>
          </a:xfrm>
          <a:prstGeom prst="rect">
            <a:avLst/>
          </a:prstGeom>
          <a:noFill/>
          <a:ln>
            <a:noFill/>
          </a:ln>
        </p:spPr>
      </p:pic>
      <p:pic>
        <p:nvPicPr>
          <p:cNvPr id="171" name="Google Shape;171;p13"/>
          <p:cNvPicPr preferRelativeResize="0"/>
          <p:nvPr/>
        </p:nvPicPr>
        <p:blipFill rotWithShape="1">
          <a:blip r:embed="rId8">
            <a:alphaModFix/>
          </a:blip>
          <a:srcRect l="3065" t="17254" r="43615" b="4030"/>
          <a:stretch/>
        </p:blipFill>
        <p:spPr>
          <a:xfrm>
            <a:off x="6585325" y="11639821"/>
            <a:ext cx="2495275" cy="2613355"/>
          </a:xfrm>
          <a:prstGeom prst="rect">
            <a:avLst/>
          </a:prstGeom>
          <a:noFill/>
          <a:ln w="19050" cap="flat" cmpd="sng">
            <a:solidFill>
              <a:srgbClr val="FFFFFF"/>
            </a:solidFill>
            <a:prstDash val="solid"/>
            <a:round/>
            <a:headEnd type="none" w="sm" len="sm"/>
            <a:tailEnd type="none" w="sm" len="sm"/>
          </a:ln>
        </p:spPr>
      </p:pic>
      <p:pic>
        <p:nvPicPr>
          <p:cNvPr id="172" name="Google Shape;172;p13"/>
          <p:cNvPicPr preferRelativeResize="0"/>
          <p:nvPr/>
        </p:nvPicPr>
        <p:blipFill rotWithShape="1">
          <a:blip r:embed="rId9">
            <a:alphaModFix/>
          </a:blip>
          <a:srcRect t="15801" r="43553" b="5427"/>
          <a:stretch/>
        </p:blipFill>
        <p:spPr>
          <a:xfrm>
            <a:off x="4341463" y="11652450"/>
            <a:ext cx="2228800" cy="2571600"/>
          </a:xfrm>
          <a:prstGeom prst="rect">
            <a:avLst/>
          </a:prstGeom>
          <a:noFill/>
          <a:ln w="19050" cap="flat" cmpd="sng">
            <a:solidFill>
              <a:srgbClr val="FFFFFF"/>
            </a:solidFill>
            <a:prstDash val="solid"/>
            <a:round/>
            <a:headEnd type="none" w="sm" len="sm"/>
            <a:tailEnd type="none" w="sm" len="sm"/>
          </a:ln>
        </p:spPr>
      </p:pic>
      <p:pic>
        <p:nvPicPr>
          <p:cNvPr id="173" name="Google Shape;173;p13" descr="US Army Corps of Engineers Fox Point Hurricane Barrier Completion Major Overhaul Contract W912WJ-C-10-0013"/>
          <p:cNvPicPr preferRelativeResize="0"/>
          <p:nvPr/>
        </p:nvPicPr>
        <p:blipFill>
          <a:blip r:embed="rId10">
            <a:alphaModFix/>
          </a:blip>
          <a:stretch>
            <a:fillRect/>
          </a:stretch>
        </p:blipFill>
        <p:spPr>
          <a:xfrm>
            <a:off x="28376238" y="5552363"/>
            <a:ext cx="6418025" cy="3625000"/>
          </a:xfrm>
          <a:prstGeom prst="rect">
            <a:avLst/>
          </a:prstGeom>
          <a:noFill/>
          <a:ln>
            <a:noFill/>
          </a:ln>
        </p:spPr>
      </p:pic>
      <p:pic>
        <p:nvPicPr>
          <p:cNvPr id="174" name="Google Shape;174;p13"/>
          <p:cNvPicPr preferRelativeResize="0"/>
          <p:nvPr/>
        </p:nvPicPr>
        <p:blipFill>
          <a:blip r:embed="rId11">
            <a:alphaModFix/>
          </a:blip>
          <a:stretch>
            <a:fillRect/>
          </a:stretch>
        </p:blipFill>
        <p:spPr>
          <a:xfrm>
            <a:off x="28464460" y="9687285"/>
            <a:ext cx="6241582" cy="3116875"/>
          </a:xfrm>
          <a:prstGeom prst="rect">
            <a:avLst/>
          </a:prstGeom>
          <a:noFill/>
          <a:ln w="9525" cap="flat" cmpd="sng">
            <a:solidFill>
              <a:srgbClr val="000000"/>
            </a:solidFill>
            <a:prstDash val="solid"/>
            <a:round/>
            <a:headEnd type="none" w="sm" len="sm"/>
            <a:tailEnd type="none" w="sm" len="sm"/>
          </a:ln>
        </p:spPr>
      </p:pic>
      <p:pic>
        <p:nvPicPr>
          <p:cNvPr id="175" name="Google Shape;175;p13"/>
          <p:cNvPicPr preferRelativeResize="0"/>
          <p:nvPr/>
        </p:nvPicPr>
        <p:blipFill>
          <a:blip r:embed="rId12">
            <a:alphaModFix/>
          </a:blip>
          <a:stretch>
            <a:fillRect/>
          </a:stretch>
        </p:blipFill>
        <p:spPr>
          <a:xfrm>
            <a:off x="497550" y="25338475"/>
            <a:ext cx="3940801" cy="3506340"/>
          </a:xfrm>
          <a:prstGeom prst="rect">
            <a:avLst/>
          </a:prstGeom>
          <a:noFill/>
          <a:ln>
            <a:noFill/>
          </a:ln>
        </p:spPr>
      </p:pic>
      <p:pic>
        <p:nvPicPr>
          <p:cNvPr id="176" name="Google Shape;176;p13"/>
          <p:cNvPicPr preferRelativeResize="0"/>
          <p:nvPr/>
        </p:nvPicPr>
        <p:blipFill rotWithShape="1">
          <a:blip r:embed="rId13">
            <a:alphaModFix/>
          </a:blip>
          <a:srcRect l="11984" t="18001" r="17889" b="21303"/>
          <a:stretch/>
        </p:blipFill>
        <p:spPr>
          <a:xfrm>
            <a:off x="4438350" y="25300762"/>
            <a:ext cx="4074149" cy="3581776"/>
          </a:xfrm>
          <a:prstGeom prst="rect">
            <a:avLst/>
          </a:prstGeom>
          <a:noFill/>
          <a:ln>
            <a:noFill/>
          </a:ln>
        </p:spPr>
      </p:pic>
      <p:pic>
        <p:nvPicPr>
          <p:cNvPr id="177" name="Google Shape;177;p13"/>
          <p:cNvPicPr preferRelativeResize="0"/>
          <p:nvPr/>
        </p:nvPicPr>
        <p:blipFill rotWithShape="1">
          <a:blip r:embed="rId13">
            <a:alphaModFix/>
          </a:blip>
          <a:srcRect l="83378" t="17184" r="5604" b="20028"/>
          <a:stretch/>
        </p:blipFill>
        <p:spPr>
          <a:xfrm>
            <a:off x="8512500" y="25279150"/>
            <a:ext cx="585050" cy="3625000"/>
          </a:xfrm>
          <a:prstGeom prst="rect">
            <a:avLst/>
          </a:prstGeom>
          <a:noFill/>
          <a:ln>
            <a:noFill/>
          </a:ln>
        </p:spPr>
      </p:pic>
      <p:pic>
        <p:nvPicPr>
          <p:cNvPr id="178" name="Google Shape;178;p13"/>
          <p:cNvPicPr preferRelativeResize="0"/>
          <p:nvPr/>
        </p:nvPicPr>
        <p:blipFill rotWithShape="1">
          <a:blip r:embed="rId14">
            <a:alphaModFix/>
          </a:blip>
          <a:srcRect l="16158" t="18133" r="14671" b="21461"/>
          <a:stretch/>
        </p:blipFill>
        <p:spPr>
          <a:xfrm>
            <a:off x="9793575" y="23985400"/>
            <a:ext cx="8113202" cy="5254865"/>
          </a:xfrm>
          <a:prstGeom prst="rect">
            <a:avLst/>
          </a:prstGeom>
          <a:noFill/>
          <a:ln>
            <a:noFill/>
          </a:ln>
        </p:spPr>
      </p:pic>
      <p:pic>
        <p:nvPicPr>
          <p:cNvPr id="179" name="Google Shape;179;p13"/>
          <p:cNvPicPr preferRelativeResize="0"/>
          <p:nvPr/>
        </p:nvPicPr>
        <p:blipFill rotWithShape="1">
          <a:blip r:embed="rId15">
            <a:alphaModFix/>
          </a:blip>
          <a:srcRect l="16244" t="17784" r="11782" b="21454"/>
          <a:stretch/>
        </p:blipFill>
        <p:spPr>
          <a:xfrm>
            <a:off x="18130883" y="23985400"/>
            <a:ext cx="8428568" cy="5254875"/>
          </a:xfrm>
          <a:prstGeom prst="rect">
            <a:avLst/>
          </a:prstGeom>
          <a:noFill/>
          <a:ln>
            <a:noFill/>
          </a:ln>
        </p:spPr>
      </p:pic>
      <p:pic>
        <p:nvPicPr>
          <p:cNvPr id="180" name="Google Shape;180;p13"/>
          <p:cNvPicPr preferRelativeResize="0"/>
          <p:nvPr/>
        </p:nvPicPr>
        <p:blipFill rotWithShape="1">
          <a:blip r:embed="rId16">
            <a:alphaModFix/>
          </a:blip>
          <a:srcRect l="29660" t="19572" r="29406" b="25647"/>
          <a:stretch/>
        </p:blipFill>
        <p:spPr>
          <a:xfrm>
            <a:off x="10162950" y="14859937"/>
            <a:ext cx="3716999" cy="2796828"/>
          </a:xfrm>
          <a:prstGeom prst="rect">
            <a:avLst/>
          </a:prstGeom>
          <a:noFill/>
          <a:ln>
            <a:noFill/>
          </a:ln>
        </p:spPr>
      </p:pic>
      <p:pic>
        <p:nvPicPr>
          <p:cNvPr id="181" name="Google Shape;181;p13"/>
          <p:cNvPicPr preferRelativeResize="0"/>
          <p:nvPr/>
        </p:nvPicPr>
        <p:blipFill rotWithShape="1">
          <a:blip r:embed="rId17">
            <a:alphaModFix/>
          </a:blip>
          <a:srcRect l="29233" t="19315" r="29464" b="25905"/>
          <a:stretch/>
        </p:blipFill>
        <p:spPr>
          <a:xfrm>
            <a:off x="14099400" y="14864500"/>
            <a:ext cx="3807377" cy="2796851"/>
          </a:xfrm>
          <a:prstGeom prst="rect">
            <a:avLst/>
          </a:prstGeom>
          <a:noFill/>
          <a:ln>
            <a:noFill/>
          </a:ln>
        </p:spPr>
      </p:pic>
      <p:pic>
        <p:nvPicPr>
          <p:cNvPr id="182" name="Google Shape;182;p13"/>
          <p:cNvPicPr preferRelativeResize="0"/>
          <p:nvPr/>
        </p:nvPicPr>
        <p:blipFill rotWithShape="1">
          <a:blip r:embed="rId18">
            <a:alphaModFix/>
          </a:blip>
          <a:srcRect l="29235" t="19897" r="29605" b="25320"/>
          <a:stretch/>
        </p:blipFill>
        <p:spPr>
          <a:xfrm>
            <a:off x="18256175" y="14860400"/>
            <a:ext cx="3807377" cy="2796851"/>
          </a:xfrm>
          <a:prstGeom prst="rect">
            <a:avLst/>
          </a:prstGeom>
          <a:noFill/>
          <a:ln>
            <a:noFill/>
          </a:ln>
        </p:spPr>
      </p:pic>
      <p:pic>
        <p:nvPicPr>
          <p:cNvPr id="183" name="Google Shape;183;p13"/>
          <p:cNvPicPr preferRelativeResize="0"/>
          <p:nvPr/>
        </p:nvPicPr>
        <p:blipFill rotWithShape="1">
          <a:blip r:embed="rId19">
            <a:alphaModFix/>
          </a:blip>
          <a:srcRect l="30931" t="27752" r="19642" b="23448"/>
          <a:stretch/>
        </p:blipFill>
        <p:spPr>
          <a:xfrm>
            <a:off x="10162950" y="18163750"/>
            <a:ext cx="6431073" cy="3569676"/>
          </a:xfrm>
          <a:prstGeom prst="rect">
            <a:avLst/>
          </a:prstGeom>
          <a:noFill/>
          <a:ln w="25400" cap="flat" cmpd="sng">
            <a:solidFill>
              <a:srgbClr val="395E89"/>
            </a:solidFill>
            <a:prstDash val="solid"/>
            <a:round/>
            <a:headEnd type="none" w="sm" len="sm"/>
            <a:tailEnd type="none" w="sm" len="sm"/>
          </a:ln>
        </p:spPr>
      </p:pic>
      <p:sp>
        <p:nvSpPr>
          <p:cNvPr id="184" name="Google Shape;184;p13"/>
          <p:cNvSpPr txBox="1"/>
          <p:nvPr/>
        </p:nvSpPr>
        <p:spPr>
          <a:xfrm>
            <a:off x="10508575" y="18926750"/>
            <a:ext cx="1543200" cy="273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Three Story Apartment (1A-3)</a:t>
            </a:r>
            <a:endParaRPr sz="800"/>
          </a:p>
        </p:txBody>
      </p:sp>
      <p:sp>
        <p:nvSpPr>
          <p:cNvPr id="185" name="Google Shape;185;p13"/>
          <p:cNvSpPr txBox="1"/>
          <p:nvPr/>
        </p:nvSpPr>
        <p:spPr>
          <a:xfrm>
            <a:off x="10508575" y="19215663"/>
            <a:ext cx="1714500" cy="227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Commercial Engineered (2)</a:t>
            </a:r>
            <a:endParaRPr sz="800"/>
          </a:p>
        </p:txBody>
      </p:sp>
      <p:sp>
        <p:nvSpPr>
          <p:cNvPr id="186" name="Google Shape;186;p13"/>
          <p:cNvSpPr txBox="1"/>
          <p:nvPr/>
        </p:nvSpPr>
        <p:spPr>
          <a:xfrm>
            <a:off x="10508575" y="19451375"/>
            <a:ext cx="1714500" cy="227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Commercial Non/Pre Engineered(3)</a:t>
            </a:r>
            <a:endParaRPr sz="800"/>
          </a:p>
        </p:txBody>
      </p:sp>
      <p:pic>
        <p:nvPicPr>
          <p:cNvPr id="187" name="Google Shape;187;p13"/>
          <p:cNvPicPr preferRelativeResize="0"/>
          <p:nvPr/>
        </p:nvPicPr>
        <p:blipFill rotWithShape="1">
          <a:blip r:embed="rId20">
            <a:alphaModFix/>
          </a:blip>
          <a:srcRect l="7417" t="5314" r="3423" b="1610"/>
          <a:stretch/>
        </p:blipFill>
        <p:spPr>
          <a:xfrm>
            <a:off x="23463379" y="10121576"/>
            <a:ext cx="3167860" cy="1711974"/>
          </a:xfrm>
          <a:prstGeom prst="rect">
            <a:avLst/>
          </a:prstGeom>
          <a:noFill/>
          <a:ln>
            <a:noFill/>
          </a:ln>
        </p:spPr>
      </p:pic>
      <p:pic>
        <p:nvPicPr>
          <p:cNvPr id="188" name="Google Shape;188;p13"/>
          <p:cNvPicPr preferRelativeResize="0"/>
          <p:nvPr/>
        </p:nvPicPr>
        <p:blipFill rotWithShape="1">
          <a:blip r:embed="rId21">
            <a:alphaModFix/>
          </a:blip>
          <a:srcRect l="6944" t="4724" r="2745" b="1537"/>
          <a:stretch/>
        </p:blipFill>
        <p:spPr>
          <a:xfrm>
            <a:off x="20014788" y="10121642"/>
            <a:ext cx="3199500" cy="1711970"/>
          </a:xfrm>
          <a:prstGeom prst="rect">
            <a:avLst/>
          </a:prstGeom>
          <a:noFill/>
          <a:ln>
            <a:noFill/>
          </a:ln>
        </p:spPr>
      </p:pic>
      <p:sp>
        <p:nvSpPr>
          <p:cNvPr id="189" name="Google Shape;189;p13"/>
          <p:cNvSpPr txBox="1"/>
          <p:nvPr/>
        </p:nvSpPr>
        <p:spPr>
          <a:xfrm>
            <a:off x="10539475" y="19967463"/>
            <a:ext cx="1403100" cy="273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Single Story Residential w/o Basement (5A)</a:t>
            </a:r>
            <a:endParaRPr sz="800"/>
          </a:p>
        </p:txBody>
      </p:sp>
      <p:sp>
        <p:nvSpPr>
          <p:cNvPr id="190" name="Google Shape;190;p13"/>
          <p:cNvSpPr txBox="1"/>
          <p:nvPr/>
        </p:nvSpPr>
        <p:spPr>
          <a:xfrm>
            <a:off x="10560775" y="20067150"/>
            <a:ext cx="1671900" cy="227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3"/>
          <p:cNvSpPr txBox="1"/>
          <p:nvPr/>
        </p:nvSpPr>
        <p:spPr>
          <a:xfrm>
            <a:off x="10508575" y="19974650"/>
            <a:ext cx="1671900" cy="2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Two Story Residential w/o Basement (5B)</a:t>
            </a:r>
            <a:endParaRPr sz="800"/>
          </a:p>
        </p:txBody>
      </p:sp>
      <p:sp>
        <p:nvSpPr>
          <p:cNvPr id="192" name="Google Shape;192;p13"/>
          <p:cNvSpPr txBox="1"/>
          <p:nvPr/>
        </p:nvSpPr>
        <p:spPr>
          <a:xfrm>
            <a:off x="10539463" y="20345950"/>
            <a:ext cx="1714500" cy="1188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3"/>
          <p:cNvSpPr txBox="1"/>
          <p:nvPr/>
        </p:nvSpPr>
        <p:spPr>
          <a:xfrm>
            <a:off x="10508575" y="20275250"/>
            <a:ext cx="16050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Two Story Residential w/o Basement(5B)</a:t>
            </a:r>
            <a:endParaRPr sz="800"/>
          </a:p>
        </p:txBody>
      </p:sp>
      <p:sp>
        <p:nvSpPr>
          <p:cNvPr id="194" name="Google Shape;194;p13"/>
          <p:cNvSpPr txBox="1"/>
          <p:nvPr/>
        </p:nvSpPr>
        <p:spPr>
          <a:xfrm>
            <a:off x="10508575" y="20548288"/>
            <a:ext cx="1605000" cy="5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Single Story Residential w/ Basement (6A)</a:t>
            </a:r>
            <a:endParaRPr sz="800"/>
          </a:p>
        </p:txBody>
      </p:sp>
      <p:sp>
        <p:nvSpPr>
          <p:cNvPr id="195" name="Google Shape;195;p13"/>
          <p:cNvSpPr txBox="1"/>
          <p:nvPr/>
        </p:nvSpPr>
        <p:spPr>
          <a:xfrm>
            <a:off x="10508575" y="20773350"/>
            <a:ext cx="16050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Two Story Residential w/ Basement(6B)</a:t>
            </a:r>
            <a:endParaRPr sz="800"/>
          </a:p>
        </p:txBody>
      </p:sp>
      <p:sp>
        <p:nvSpPr>
          <p:cNvPr id="196" name="Google Shape;196;p13"/>
          <p:cNvSpPr txBox="1"/>
          <p:nvPr/>
        </p:nvSpPr>
        <p:spPr>
          <a:xfrm>
            <a:off x="10495675" y="19805050"/>
            <a:ext cx="1490700" cy="227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3"/>
          <p:cNvSpPr txBox="1"/>
          <p:nvPr/>
        </p:nvSpPr>
        <p:spPr>
          <a:xfrm>
            <a:off x="10508575" y="19745133"/>
            <a:ext cx="1323900" cy="1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t>Urban High Rise (4A)</a:t>
            </a:r>
            <a:endParaRPr sz="800"/>
          </a:p>
        </p:txBody>
      </p:sp>
      <p:pic>
        <p:nvPicPr>
          <p:cNvPr id="198" name="Google Shape;198;p13"/>
          <p:cNvPicPr preferRelativeResize="0"/>
          <p:nvPr/>
        </p:nvPicPr>
        <p:blipFill rotWithShape="1">
          <a:blip r:embed="rId22">
            <a:alphaModFix/>
          </a:blip>
          <a:srcRect l="2966" t="6925" r="4620" b="1833"/>
          <a:stretch/>
        </p:blipFill>
        <p:spPr>
          <a:xfrm>
            <a:off x="673550" y="18722955"/>
            <a:ext cx="7901773" cy="4390026"/>
          </a:xfrm>
          <a:prstGeom prst="rect">
            <a:avLst/>
          </a:prstGeom>
          <a:noFill/>
          <a:ln>
            <a:noFill/>
          </a:ln>
        </p:spPr>
      </p:pic>
      <p:pic>
        <p:nvPicPr>
          <p:cNvPr id="199" name="Google Shape;199;p13"/>
          <p:cNvPicPr preferRelativeResize="0"/>
          <p:nvPr/>
        </p:nvPicPr>
        <p:blipFill rotWithShape="1">
          <a:blip r:embed="rId23">
            <a:alphaModFix/>
          </a:blip>
          <a:srcRect l="25276" t="26992" r="14699" b="20859"/>
          <a:stretch/>
        </p:blipFill>
        <p:spPr>
          <a:xfrm>
            <a:off x="17433925" y="18163750"/>
            <a:ext cx="8700300" cy="3625000"/>
          </a:xfrm>
          <a:prstGeom prst="rect">
            <a:avLst/>
          </a:prstGeom>
          <a:noFill/>
          <a:ln w="25400" cap="flat" cmpd="sng">
            <a:solidFill>
              <a:srgbClr val="395E89"/>
            </a:solidFill>
            <a:prstDash val="solid"/>
            <a:round/>
            <a:headEnd type="none" w="sm" len="sm"/>
            <a:tailEnd type="none" w="sm" len="sm"/>
          </a:ln>
        </p:spPr>
      </p:pic>
      <p:pic>
        <p:nvPicPr>
          <p:cNvPr id="200" name="Google Shape;200;p13"/>
          <p:cNvPicPr preferRelativeResize="0"/>
          <p:nvPr/>
        </p:nvPicPr>
        <p:blipFill rotWithShape="1">
          <a:blip r:embed="rId24">
            <a:alphaModFix/>
          </a:blip>
          <a:srcRect l="29783" t="19802" r="29283" b="24605"/>
          <a:stretch/>
        </p:blipFill>
        <p:spPr>
          <a:xfrm>
            <a:off x="22412950" y="14857527"/>
            <a:ext cx="3716999" cy="2838253"/>
          </a:xfrm>
          <a:prstGeom prst="rect">
            <a:avLst/>
          </a:prstGeom>
          <a:noFill/>
          <a:ln>
            <a:noFill/>
          </a:ln>
        </p:spPr>
      </p:pic>
      <p:sp>
        <p:nvSpPr>
          <p:cNvPr id="201" name="Google Shape;201;p13"/>
          <p:cNvSpPr/>
          <p:nvPr/>
        </p:nvSpPr>
        <p:spPr>
          <a:xfrm>
            <a:off x="10744625" y="9633026"/>
            <a:ext cx="3500400" cy="1237500"/>
          </a:xfrm>
          <a:prstGeom prst="rect">
            <a:avLst/>
          </a:prstGeom>
          <a:solidFill>
            <a:srgbClr val="EEEEE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Cambria"/>
                <a:ea typeface="Cambria"/>
                <a:cs typeface="Cambria"/>
                <a:sym typeface="Cambria"/>
              </a:rPr>
              <a:t>Damage by Individual Structure</a:t>
            </a:r>
            <a:endParaRPr sz="3000">
              <a:latin typeface="Cambria"/>
              <a:ea typeface="Cambria"/>
              <a:cs typeface="Cambria"/>
              <a:sym typeface="Cambria"/>
            </a:endParaRPr>
          </a:p>
        </p:txBody>
      </p:sp>
      <p:pic>
        <p:nvPicPr>
          <p:cNvPr id="202" name="Google Shape;202;p13"/>
          <p:cNvPicPr preferRelativeResize="0"/>
          <p:nvPr/>
        </p:nvPicPr>
        <p:blipFill rotWithShape="1">
          <a:blip r:embed="rId25">
            <a:alphaModFix/>
          </a:blip>
          <a:srcRect l="18689" t="18565" r="10568" b="24693"/>
          <a:stretch/>
        </p:blipFill>
        <p:spPr>
          <a:xfrm>
            <a:off x="11419698" y="10919726"/>
            <a:ext cx="1897735" cy="1643288"/>
          </a:xfrm>
          <a:prstGeom prst="rect">
            <a:avLst/>
          </a:prstGeom>
          <a:noFill/>
          <a:ln>
            <a:noFill/>
          </a:ln>
        </p:spPr>
      </p:pic>
      <p:pic>
        <p:nvPicPr>
          <p:cNvPr id="203" name="Google Shape;203;p13"/>
          <p:cNvPicPr preferRelativeResize="0"/>
          <p:nvPr/>
        </p:nvPicPr>
        <p:blipFill rotWithShape="1">
          <a:blip r:embed="rId26">
            <a:alphaModFix/>
          </a:blip>
          <a:srcRect l="6460" t="1826" r="19793"/>
          <a:stretch/>
        </p:blipFill>
        <p:spPr>
          <a:xfrm>
            <a:off x="27108150" y="17305925"/>
            <a:ext cx="4016499" cy="3103400"/>
          </a:xfrm>
          <a:prstGeom prst="rect">
            <a:avLst/>
          </a:prstGeom>
          <a:noFill/>
          <a:ln>
            <a:noFill/>
          </a:ln>
        </p:spPr>
      </p:pic>
      <p:pic>
        <p:nvPicPr>
          <p:cNvPr id="204" name="Google Shape;204;p13"/>
          <p:cNvPicPr preferRelativeResize="0"/>
          <p:nvPr/>
        </p:nvPicPr>
        <p:blipFill rotWithShape="1">
          <a:blip r:embed="rId27">
            <a:alphaModFix/>
          </a:blip>
          <a:srcRect l="4411" t="1826" r="20570"/>
          <a:stretch/>
        </p:blipFill>
        <p:spPr>
          <a:xfrm>
            <a:off x="31177625" y="17305925"/>
            <a:ext cx="4151449" cy="3103400"/>
          </a:xfrm>
          <a:prstGeom prst="rect">
            <a:avLst/>
          </a:prstGeom>
          <a:noFill/>
          <a:ln>
            <a:noFill/>
          </a:ln>
        </p:spPr>
      </p:pic>
      <p:pic>
        <p:nvPicPr>
          <p:cNvPr id="205" name="Google Shape;205;p13"/>
          <p:cNvPicPr preferRelativeResize="0"/>
          <p:nvPr/>
        </p:nvPicPr>
        <p:blipFill rotWithShape="1">
          <a:blip r:embed="rId26">
            <a:alphaModFix/>
          </a:blip>
          <a:srcRect l="83129"/>
          <a:stretch/>
        </p:blipFill>
        <p:spPr>
          <a:xfrm>
            <a:off x="35382050" y="17275237"/>
            <a:ext cx="899051" cy="3107025"/>
          </a:xfrm>
          <a:prstGeom prst="rect">
            <a:avLst/>
          </a:prstGeom>
          <a:noFill/>
          <a:ln>
            <a:noFill/>
          </a:ln>
        </p:spPr>
      </p:pic>
      <p:sp>
        <p:nvSpPr>
          <p:cNvPr id="206" name="Google Shape;206;p13"/>
          <p:cNvSpPr txBox="1"/>
          <p:nvPr/>
        </p:nvSpPr>
        <p:spPr>
          <a:xfrm>
            <a:off x="28321475" y="16808988"/>
            <a:ext cx="1806000" cy="41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Pumps On</a:t>
            </a:r>
            <a:endParaRPr sz="2400" b="1"/>
          </a:p>
        </p:txBody>
      </p:sp>
      <p:sp>
        <p:nvSpPr>
          <p:cNvPr id="207" name="Google Shape;207;p13"/>
          <p:cNvSpPr txBox="1"/>
          <p:nvPr/>
        </p:nvSpPr>
        <p:spPr>
          <a:xfrm>
            <a:off x="32422350" y="16808988"/>
            <a:ext cx="1806000" cy="41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Pumps Off</a:t>
            </a:r>
            <a:endParaRPr sz="2400" b="1"/>
          </a:p>
        </p:txBody>
      </p:sp>
      <p:sp>
        <p:nvSpPr>
          <p:cNvPr id="208" name="Google Shape;208;p13"/>
          <p:cNvSpPr txBox="1"/>
          <p:nvPr/>
        </p:nvSpPr>
        <p:spPr>
          <a:xfrm>
            <a:off x="27579900" y="20409325"/>
            <a:ext cx="8361600" cy="4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Figure 12: Flooding of downtown Providence due to river overflow from the Woonasquatucket and Moshassuck Rivers with the Fox Point Hurricane Barrier Closed.</a:t>
            </a:r>
            <a:endParaRPr sz="1800">
              <a:latin typeface="Calibri"/>
              <a:ea typeface="Calibri"/>
              <a:cs typeface="Calibri"/>
              <a:sym typeface="Calibri"/>
            </a:endParaRPr>
          </a:p>
        </p:txBody>
      </p:sp>
      <p:pic>
        <p:nvPicPr>
          <p:cNvPr id="209" name="Google Shape;209;p13"/>
          <p:cNvPicPr preferRelativeResize="0"/>
          <p:nvPr/>
        </p:nvPicPr>
        <p:blipFill rotWithShape="1">
          <a:blip r:embed="rId28">
            <a:alphaModFix/>
          </a:blip>
          <a:srcRect l="2390" t="4039" r="6017"/>
          <a:stretch/>
        </p:blipFill>
        <p:spPr>
          <a:xfrm>
            <a:off x="27108500" y="21744362"/>
            <a:ext cx="4445400" cy="3493185"/>
          </a:xfrm>
          <a:prstGeom prst="rect">
            <a:avLst/>
          </a:prstGeom>
          <a:noFill/>
          <a:ln>
            <a:noFill/>
          </a:ln>
        </p:spPr>
      </p:pic>
      <p:pic>
        <p:nvPicPr>
          <p:cNvPr id="210" name="Google Shape;210;p13"/>
          <p:cNvPicPr preferRelativeResize="0"/>
          <p:nvPr/>
        </p:nvPicPr>
        <p:blipFill rotWithShape="1">
          <a:blip r:embed="rId29">
            <a:alphaModFix/>
          </a:blip>
          <a:srcRect l="4926" t="5495" r="6476" b="1203"/>
          <a:stretch/>
        </p:blipFill>
        <p:spPr>
          <a:xfrm>
            <a:off x="31705800" y="21735501"/>
            <a:ext cx="4445400" cy="3510887"/>
          </a:xfrm>
          <a:prstGeom prst="rect">
            <a:avLst/>
          </a:prstGeom>
          <a:noFill/>
          <a:ln>
            <a:noFill/>
          </a:ln>
        </p:spPr>
      </p:pic>
      <p:sp>
        <p:nvSpPr>
          <p:cNvPr id="211" name="Google Shape;211;p13"/>
          <p:cNvSpPr txBox="1"/>
          <p:nvPr/>
        </p:nvSpPr>
        <p:spPr>
          <a:xfrm>
            <a:off x="28464450" y="21238750"/>
            <a:ext cx="2042400" cy="41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Hydrograph</a:t>
            </a:r>
            <a:endParaRPr sz="2400" b="1"/>
          </a:p>
        </p:txBody>
      </p:sp>
      <p:sp>
        <p:nvSpPr>
          <p:cNvPr id="212" name="Google Shape;212;p13"/>
          <p:cNvSpPr txBox="1"/>
          <p:nvPr/>
        </p:nvSpPr>
        <p:spPr>
          <a:xfrm>
            <a:off x="32484168" y="21238750"/>
            <a:ext cx="2888700" cy="41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Inundation Levels</a:t>
            </a:r>
            <a:endParaRPr sz="2400" b="1"/>
          </a:p>
        </p:txBody>
      </p:sp>
      <p:sp>
        <p:nvSpPr>
          <p:cNvPr id="213" name="Google Shape;213;p13"/>
          <p:cNvSpPr txBox="1"/>
          <p:nvPr/>
        </p:nvSpPr>
        <p:spPr>
          <a:xfrm>
            <a:off x="27579900" y="25258913"/>
            <a:ext cx="8361600" cy="4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Figure 13: Hydrograph and corresponding inundation levels with the pumps on and off of the Providence area. Peak flows rates were determined from the 100-year return rate reported in the Providence County Flood Insurance Study (2012). </a:t>
            </a:r>
            <a:endParaRPr sz="18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987</Words>
  <Application>Microsoft Office PowerPoint</Application>
  <PresentationFormat>Custom</PresentationFormat>
  <Paragraphs>117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Cambria</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Baxter Laptop</dc:creator>
  <cp:lastModifiedBy>Chris Baxter</cp:lastModifiedBy>
  <cp:revision>1</cp:revision>
  <dcterms:modified xsi:type="dcterms:W3CDTF">2019-03-28T18:52:46Z</dcterms:modified>
</cp:coreProperties>
</file>